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ppt/charts/chart7.xml" ContentType="application/vnd.openxmlformats-officedocument.drawingml.chart+xml"/>
  <Override PartName="/ppt/charts/chart70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45"/>
  </p:handoutMasterIdLst>
  <p:sldIdLst>
    <p:sldId id="271" r:id="rId3"/>
    <p:sldId id="501" r:id="rId4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38" r:id="rId23"/>
    <p:sldId id="539" r:id="rId24"/>
    <p:sldId id="519" r:id="rId25"/>
    <p:sldId id="520" r:id="rId26"/>
    <p:sldId id="540" r:id="rId27"/>
    <p:sldId id="541" r:id="rId28"/>
    <p:sldId id="521" r:id="rId29"/>
    <p:sldId id="522" r:id="rId30"/>
    <p:sldId id="529" r:id="rId31"/>
    <p:sldId id="530" r:id="rId32"/>
    <p:sldId id="531" r:id="rId33"/>
    <p:sldId id="533" r:id="rId34"/>
    <p:sldId id="557" r:id="rId35"/>
    <p:sldId id="558" r:id="rId36"/>
    <p:sldId id="534" r:id="rId37"/>
    <p:sldId id="555" r:id="rId38"/>
    <p:sldId id="556" r:id="rId39"/>
    <p:sldId id="554" r:id="rId40"/>
    <p:sldId id="535" r:id="rId41"/>
    <p:sldId id="559" r:id="rId42"/>
    <p:sldId id="523" r:id="rId43"/>
    <p:sldId id="524" r:id="rId44"/>
  </p:sldIdLst>
  <p:sldSz cx="9144000" cy="6858000" type="screen4x3"/>
  <p:notesSz cx="6797675" cy="987234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810"/>
    <a:srgbClr val="F4F207"/>
    <a:srgbClr val="2B8313"/>
    <a:srgbClr val="3366FF"/>
    <a:srgbClr val="9966FF"/>
    <a:srgbClr val="9999FF"/>
    <a:srgbClr val="6699FF"/>
    <a:srgbClr val="3399FF"/>
    <a:srgbClr val="FF66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8" autoAdjust="0"/>
    <p:restoredTop sz="95577" autoAdjust="0"/>
  </p:normalViewPr>
  <p:slideViewPr>
    <p:cSldViewPr>
      <p:cViewPr varScale="1">
        <p:scale>
          <a:sx n="106" d="100"/>
          <a:sy n="106" d="100"/>
        </p:scale>
        <p:origin x="1548" y="96"/>
      </p:cViewPr>
      <p:guideLst>
        <p:guide orient="horz" pos="219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5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47" Type="http://schemas.openxmlformats.org/officeDocument/2006/relationships/viewProps" Target="viewProps.xml"/><Relationship Id="rId46" Type="http://schemas.openxmlformats.org/officeDocument/2006/relationships/presProps" Target="presProps.xml"/><Relationship Id="rId45" Type="http://schemas.openxmlformats.org/officeDocument/2006/relationships/handoutMaster" Target="handoutMasters/handoutMaster1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PROEX%20-%20UFGD.%20v.3.1.xls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T:\RELATORIOS%20CONSOLIDADOS\2018_Relat&#243;rios%20Consolidados\2018_Relat&#243;rio%20de%20Indicadores%20da%20PROEX%20-%20UFGD.%20v.3.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'[2018_Relatório de Indicadores da PROEX - UFGD. v.3.1.xls]ações_execução'!$B$17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v.3.1.xls]ações_execução'!$C$16:$M$16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v.3.1.xls]ações_execução'!$C$17:$M$17</c:f>
              <c:numCache>
                <c:formatCode>General</c:formatCode>
                <c:ptCount val="11"/>
                <c:pt idx="0">
                  <c:v>11</c:v>
                </c:pt>
                <c:pt idx="1">
                  <c:v>119</c:v>
                </c:pt>
                <c:pt idx="2">
                  <c:v>180</c:v>
                </c:pt>
                <c:pt idx="3">
                  <c:v>199</c:v>
                </c:pt>
                <c:pt idx="4">
                  <c:v>227</c:v>
                </c:pt>
                <c:pt idx="5">
                  <c:v>212</c:v>
                </c:pt>
                <c:pt idx="6">
                  <c:v>235</c:v>
                </c:pt>
                <c:pt idx="7">
                  <c:v>191</c:v>
                </c:pt>
                <c:pt idx="8">
                  <c:v>264</c:v>
                </c:pt>
                <c:pt idx="9">
                  <c:v>265</c:v>
                </c:pt>
                <c:pt idx="10">
                  <c:v>342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384442383"/>
        <c:axId val="388287963"/>
      </c:lineChart>
      <c:catAx>
        <c:axId val="384442383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88287963"/>
        <c:crosses val="autoZero"/>
        <c:auto val="1"/>
        <c:lblAlgn val="ctr"/>
        <c:lblOffset val="100"/>
        <c:noMultiLvlLbl val="0"/>
      </c:catAx>
      <c:valAx>
        <c:axId val="388287963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84442383"/>
        <c:crosses val="autoZero"/>
        <c:crossBetween val="between"/>
      </c:valAx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644171779141"/>
          <c:y val="0.00482082596818255"/>
          <c:w val="0.694754601226994"/>
          <c:h val="0.717274626385987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'[2018_Relatório de Indicadores da PROEX - UFGD. v.3.1.xls]ações_concluídas'!$B$26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C8BE07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v.3.1.xls]ações_concluídas'!$C$26:$M$26</c:f>
              <c:numCache>
                <c:formatCode>General</c:formatCode>
                <c:ptCount val="11"/>
                <c:pt idx="0">
                  <c:v>2</c:v>
                </c:pt>
                <c:pt idx="1">
                  <c:v>40</c:v>
                </c:pt>
                <c:pt idx="2">
                  <c:v>41</c:v>
                </c:pt>
                <c:pt idx="3">
                  <c:v>52</c:v>
                </c:pt>
                <c:pt idx="4">
                  <c:v>66</c:v>
                </c:pt>
                <c:pt idx="5">
                  <c:v>51</c:v>
                </c:pt>
                <c:pt idx="6">
                  <c:v>73</c:v>
                </c:pt>
                <c:pt idx="7">
                  <c:v>45</c:v>
                </c:pt>
                <c:pt idx="8">
                  <c:v>85</c:v>
                </c:pt>
                <c:pt idx="9">
                  <c:v>61</c:v>
                </c:pt>
                <c:pt idx="10">
                  <c:v>74</c:v>
                </c:pt>
              </c:numCache>
            </c:numRef>
          </c:val>
        </c:ser>
        <c:ser>
          <c:idx val="3"/>
          <c:order val="1"/>
          <c:tx>
            <c:strRef>
              <c:f>'[2018_Relatório de Indicadores da PROEX - UFGD. v.3.1.xls]ações_concluídas'!$B$25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0FB62A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v.3.1.xls]ações_concluídas'!$C$25:$M$25</c:f>
              <c:numCache>
                <c:formatCode>General</c:formatCode>
                <c:ptCount val="11"/>
                <c:pt idx="0">
                  <c:v>1</c:v>
                </c:pt>
                <c:pt idx="1">
                  <c:v>17</c:v>
                </c:pt>
                <c:pt idx="2">
                  <c:v>16</c:v>
                </c:pt>
                <c:pt idx="3">
                  <c:v>19</c:v>
                </c:pt>
                <c:pt idx="4">
                  <c:v>29</c:v>
                </c:pt>
                <c:pt idx="5">
                  <c:v>16</c:v>
                </c:pt>
                <c:pt idx="6">
                  <c:v>13</c:v>
                </c:pt>
                <c:pt idx="7">
                  <c:v>12</c:v>
                </c:pt>
                <c:pt idx="8">
                  <c:v>15</c:v>
                </c:pt>
                <c:pt idx="9">
                  <c:v>26</c:v>
                </c:pt>
                <c:pt idx="10">
                  <c:v>17</c:v>
                </c:pt>
              </c:numCache>
            </c:numRef>
          </c:val>
        </c:ser>
        <c:ser>
          <c:idx val="4"/>
          <c:order val="2"/>
          <c:tx>
            <c:strRef>
              <c:f>'[2018_Relatório de Indicadores da PROEX - UFGD. v.3.1.xls]ações_concluídas'!$B$27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elete val="1"/>
          </c:dLbls>
          <c:cat>
            <c:numRef>
              <c:f>'[2018_Relatório de Indicadores da PROEX - UFGD. v.3.1.xls]ações_concluídas'!$C$24:$M$24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v.3.1.xls]ações_concluídas'!$C$27:$M$27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5"/>
          <c:order val="3"/>
          <c:tx>
            <c:strRef>
              <c:f>'[2018_Relatório de Indicadores da PROEX - UFGD. v.3.1.xls]ações_concluídas'!$B$28</c:f>
              <c:strCache>
                <c:ptCount val="1"/>
                <c:pt idx="0">
                  <c:v>Produção e Publicação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v.3.1.xls]ações_concluídas'!$C$24:$M$24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v.3.1.xls]ações_concluídas'!$C$28:$M$28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4"/>
          <c:tx>
            <c:strRef>
              <c:f>'[2018_Relatório de Indicadores da PROEX - UFGD. v.3.1.xls]ações_concluídas'!$B$29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v.3.1.xls]ações_concluídas'!$C$29:$M$29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5"/>
          <c:tx>
            <c:strRef>
              <c:f>'[2018_Relatório de Indicadores da PROEX - UFGD. v.3.1.xls]ações_concluídas'!$B$30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v.3.1.xls]ações_concluídas'!$C$30:$M$30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11</c:v>
                </c:pt>
                <c:pt idx="4">
                  <c:v>4</c:v>
                </c:pt>
                <c:pt idx="5">
                  <c:v>11</c:v>
                </c:pt>
                <c:pt idx="6">
                  <c:v>9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0"/>
          <c:order val="6"/>
          <c:tx>
            <c:strRef>
              <c:f>'[2018_Relatório de Indicadores da PROEX - UFGD. v.3.1.xls]ações_concluídas'!$B$31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v.3.1.xls]ações_concluídas'!$C$31:$M$31</c:f>
              <c:numCache>
                <c:formatCode>General</c:formatCode>
                <c:ptCount val="11"/>
                <c:pt idx="0">
                  <c:v>2</c:v>
                </c:pt>
                <c:pt idx="1">
                  <c:v>31</c:v>
                </c:pt>
                <c:pt idx="2">
                  <c:v>78</c:v>
                </c:pt>
                <c:pt idx="3">
                  <c:v>79</c:v>
                </c:pt>
                <c:pt idx="4">
                  <c:v>86</c:v>
                </c:pt>
                <c:pt idx="5">
                  <c:v>73</c:v>
                </c:pt>
                <c:pt idx="6">
                  <c:v>68</c:v>
                </c:pt>
                <c:pt idx="7">
                  <c:v>68</c:v>
                </c:pt>
                <c:pt idx="8">
                  <c:v>125</c:v>
                </c:pt>
                <c:pt idx="9">
                  <c:v>70</c:v>
                </c:pt>
                <c:pt idx="10">
                  <c:v>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254055380"/>
        <c:axId val="605978955"/>
      </c:barChart>
      <c:catAx>
        <c:axId val="2540553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05978955"/>
        <c:crosses val="autoZero"/>
        <c:auto val="1"/>
        <c:lblAlgn val="ctr"/>
        <c:lblOffset val="100"/>
        <c:noMultiLvlLbl val="0"/>
      </c:catAx>
      <c:valAx>
        <c:axId val="60597895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540553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834591005131"/>
          <c:y val="0.00482082596818255"/>
          <c:w val="0.699637790522185"/>
          <c:h val="0.7172746263859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'[2018_Relatório de Indicadores da PROEX - UFGD. v.3.1.xls]ações_andamento'!$B$26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v.3.1.xls]ações_andamento'!$C$26:$M$26</c:f>
              <c:numCache>
                <c:formatCode>General</c:formatCode>
                <c:ptCount val="11"/>
                <c:pt idx="0">
                  <c:v>1</c:v>
                </c:pt>
                <c:pt idx="1">
                  <c:v>19</c:v>
                </c:pt>
                <c:pt idx="2">
                  <c:v>21</c:v>
                </c:pt>
                <c:pt idx="3">
                  <c:v>21</c:v>
                </c:pt>
                <c:pt idx="4">
                  <c:v>30</c:v>
                </c:pt>
                <c:pt idx="5">
                  <c:v>44</c:v>
                </c:pt>
                <c:pt idx="6">
                  <c:v>58</c:v>
                </c:pt>
                <c:pt idx="7">
                  <c:v>54</c:v>
                </c:pt>
                <c:pt idx="8">
                  <c:v>33</c:v>
                </c:pt>
                <c:pt idx="9">
                  <c:v>102</c:v>
                </c:pt>
                <c:pt idx="10">
                  <c:v>43</c:v>
                </c:pt>
              </c:numCache>
            </c:numRef>
          </c:val>
        </c:ser>
        <c:ser>
          <c:idx val="3"/>
          <c:order val="1"/>
          <c:tx>
            <c:strRef>
              <c:f>'[2018_Relatório de Indicadores da PROEX - UFGD. v.3.1.xls]ações_andamento'!$B$25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v.3.1.xls]ações_andamento'!$C$25:$M$25</c:f>
              <c:numCache>
                <c:formatCode>General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10</c:v>
                </c:pt>
                <c:pt idx="6">
                  <c:v>8</c:v>
                </c:pt>
                <c:pt idx="7">
                  <c:v>7</c:v>
                </c:pt>
                <c:pt idx="8">
                  <c:v>3</c:v>
                </c:pt>
                <c:pt idx="9">
                  <c:v>3</c:v>
                </c:pt>
                <c:pt idx="10">
                  <c:v>6</c:v>
                </c:pt>
              </c:numCache>
            </c:numRef>
          </c:val>
        </c:ser>
        <c:ser>
          <c:idx val="2"/>
          <c:order val="2"/>
          <c:tx>
            <c:strRef>
              <c:f>'[2018_Relatório de Indicadores da PROEX - UFGD. v.3.1.xls]ações_andamento'!$B$27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v.3.1.xls]ações_andamento'!$C$27:$M$27</c:f>
              <c:numCache>
                <c:formatCode>General</c:formatCode>
                <c:ptCount val="11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</c:ser>
        <c:ser>
          <c:idx val="7"/>
          <c:order val="3"/>
          <c:tx>
            <c:strRef>
              <c:f>'[2018_Relatório de Indicadores da PROEX - UFGD. v.3.1.xls]ações_andamento'!$B$31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v.3.1.xls]ações_andamento'!$C$31:$M$31</c:f>
              <c:numCache>
                <c:formatCode>General</c:formatCode>
                <c:ptCount val="11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4"/>
          <c:order val="4"/>
          <c:tx>
            <c:strRef>
              <c:f>'[2018_Relatório de Indicadores da PROEX - UFGD. v.3.1.xls]ações_andamento'!$B$29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rgbClr val="EBF1DE"/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rgbClr val="EBF1DE"/>
              </a:solidFill>
            </c:spPr>
          </c:dPt>
          <c:dLbls>
            <c:delete val="1"/>
          </c:dLbls>
          <c:cat>
            <c:numRef>
              <c:f>'[2018_Relatório de Indicadores da PROEX - UFGD. v.3.1.xls]ações_andamento'!$C$24:$M$24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v.3.1.xls]ações_andamento'!$C$29:$M$29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'[2018_Relatório de Indicadores da PROEX - UFGD. v.3.1.xls]ações_andamento'!$B$28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v.3.1.xls]ações_andamento'!$C$28:$M$28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6"/>
          <c:tx>
            <c:strRef>
              <c:f>'[2018_Relatório de Indicadores da PROEX - UFGD. v.3.1.xls]ações_andamento'!$B$30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98200F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v.3.1.xls]ações_andamento'!$C$30:$M$30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40091907"/>
        <c:axId val="695770991"/>
      </c:barChart>
      <c:catAx>
        <c:axId val="640091907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95770991"/>
        <c:crosses val="autoZero"/>
        <c:auto val="1"/>
        <c:lblAlgn val="ctr"/>
        <c:lblOffset val="100"/>
        <c:noMultiLvlLbl val="0"/>
      </c:catAx>
      <c:valAx>
        <c:axId val="6957709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40091907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545454545455"/>
          <c:y val="0.00482082596818255"/>
          <c:w val="0.700946656649136"/>
          <c:h val="0.7180780973806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'[2018_Relatório de Indicadores da PROEX - UFGD. v.3.1.xls]ações_aprovadas'!$B$25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v.3.1.xls]ações_aprovadas'!$C$25:$M$25</c:f>
              <c:numCache>
                <c:formatCode>General</c:formatCode>
                <c:ptCount val="11"/>
                <c:pt idx="0">
                  <c:v>3</c:v>
                </c:pt>
                <c:pt idx="1">
                  <c:v>49</c:v>
                </c:pt>
                <c:pt idx="2">
                  <c:v>79</c:v>
                </c:pt>
                <c:pt idx="3">
                  <c:v>79</c:v>
                </c:pt>
                <c:pt idx="4">
                  <c:v>95</c:v>
                </c:pt>
                <c:pt idx="5">
                  <c:v>87</c:v>
                </c:pt>
                <c:pt idx="6">
                  <c:v>82</c:v>
                </c:pt>
                <c:pt idx="7">
                  <c:v>63</c:v>
                </c:pt>
                <c:pt idx="8">
                  <c:v>106</c:v>
                </c:pt>
                <c:pt idx="9">
                  <c:v>139</c:v>
                </c:pt>
                <c:pt idx="10">
                  <c:v>136</c:v>
                </c:pt>
              </c:numCache>
            </c:numRef>
          </c:val>
        </c:ser>
        <c:ser>
          <c:idx val="3"/>
          <c:order val="1"/>
          <c:tx>
            <c:strRef>
              <c:f>'[2018_Relatório de Indicadores da PROEX - UFGD. v.3.1.xls]ações_aprovadas'!$B$26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v.3.1.xls]ações_aprovadas'!$C$26:$M$26</c:f>
              <c:numCache>
                <c:formatCode>General</c:formatCode>
                <c:ptCount val="11"/>
                <c:pt idx="0">
                  <c:v>6</c:v>
                </c:pt>
                <c:pt idx="1">
                  <c:v>37</c:v>
                </c:pt>
                <c:pt idx="2">
                  <c:v>46</c:v>
                </c:pt>
                <c:pt idx="3">
                  <c:v>51</c:v>
                </c:pt>
                <c:pt idx="4">
                  <c:v>63</c:v>
                </c:pt>
                <c:pt idx="5">
                  <c:v>59</c:v>
                </c:pt>
                <c:pt idx="6">
                  <c:v>70</c:v>
                </c:pt>
                <c:pt idx="7">
                  <c:v>45</c:v>
                </c:pt>
                <c:pt idx="8">
                  <c:v>81</c:v>
                </c:pt>
                <c:pt idx="9">
                  <c:v>61</c:v>
                </c:pt>
                <c:pt idx="10">
                  <c:v>77</c:v>
                </c:pt>
              </c:numCache>
            </c:numRef>
          </c:val>
        </c:ser>
        <c:ser>
          <c:idx val="2"/>
          <c:order val="2"/>
          <c:tx>
            <c:strRef>
              <c:f>'[2018_Relatório de Indicadores da PROEX - UFGD. v.3.1.xls]ações_aprovadas'!$B$27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v.3.1.xls]ações_aprovadas'!$C$27:$M$27</c:f>
              <c:numCache>
                <c:formatCode>General</c:formatCode>
                <c:ptCount val="11"/>
                <c:pt idx="0">
                  <c:v>1</c:v>
                </c:pt>
                <c:pt idx="1">
                  <c:v>20</c:v>
                </c:pt>
                <c:pt idx="2">
                  <c:v>18</c:v>
                </c:pt>
                <c:pt idx="3">
                  <c:v>20</c:v>
                </c:pt>
                <c:pt idx="4">
                  <c:v>24</c:v>
                </c:pt>
                <c:pt idx="5">
                  <c:v>16</c:v>
                </c:pt>
                <c:pt idx="6">
                  <c:v>14</c:v>
                </c:pt>
                <c:pt idx="7">
                  <c:v>12</c:v>
                </c:pt>
                <c:pt idx="8">
                  <c:v>14</c:v>
                </c:pt>
                <c:pt idx="9">
                  <c:v>26</c:v>
                </c:pt>
                <c:pt idx="10">
                  <c:v>20</c:v>
                </c:pt>
              </c:numCache>
            </c:numRef>
          </c:val>
        </c:ser>
        <c:ser>
          <c:idx val="7"/>
          <c:order val="3"/>
          <c:tx>
            <c:strRef>
              <c:f>'[2018_Relatório de Indicadores da PROEX - UFGD. v.3.1.xls]ações_aprovadas'!$B$31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v.3.1.xls]ações_aprovadas'!$C$31:$M$31</c:f>
              <c:numCache>
                <c:formatCode>General</c:formatCode>
                <c:ptCount val="11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12</c:v>
                </c:pt>
                <c:pt idx="4">
                  <c:v>3</c:v>
                </c:pt>
                <c:pt idx="5">
                  <c:v>9</c:v>
                </c:pt>
                <c:pt idx="6">
                  <c:v>9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'[2018_Relatório de Indicadores da PROEX - UFGD. v.3.1.xls]ações_aprovadas'!$B$28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rgbClr val="D0E1D1"/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rgbClr val="D0E1D1"/>
              </a:solidFill>
            </c:spPr>
          </c:dPt>
          <c:dLbls>
            <c:delete val="1"/>
          </c:dLbls>
          <c:cat>
            <c:numRef>
              <c:f>'[2018_Relatório de Indicadores da PROEX - UFGD. v.3.1.xls]ações_aprovadas'!$C$24:$M$24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v.3.1.xls]ações_aprovadas'!$C$28:$M$28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'[2018_Relatório de Indicadores da PROEX - UFGD. v.3.1.xls]ações_aprovadas'!$B$29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v.3.1.xls]ações_aprovadas'!$C$29:$M$29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6"/>
          <c:tx>
            <c:strRef>
              <c:f>'[2018_Relatório de Indicadores da PROEX - UFGD. v.3.1.xls]ações_aprovadas'!$B$30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98200F"/>
              </a:solidFill>
            </c:spPr>
          </c:dPt>
          <c:dLbls>
            <c:delete val="1"/>
          </c:dLbls>
          <c:cat>
            <c:numRef>
              <c:f>'[2018_Relatório de Indicadores da PROEX - UFGD. v.3.1.xls]ações_aprovadas'!$C$24:$M$24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v.3.1.xls]ações_aprovadas'!$C$30:$M$30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19647557"/>
        <c:axId val="287782682"/>
      </c:barChart>
      <c:catAx>
        <c:axId val="619647557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87782682"/>
        <c:crosses val="autoZero"/>
        <c:auto val="1"/>
        <c:lblAlgn val="ctr"/>
        <c:lblOffset val="100"/>
        <c:noMultiLvlLbl val="0"/>
      </c:catAx>
      <c:valAx>
        <c:axId val="28778268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19647557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286841950243"/>
          <c:y val="0.0312944383264353"/>
          <c:w val="0.795210202839358"/>
          <c:h val="0.96561662746702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0.0184757505773672"/>
                  <c:y val="0.01298701298701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138568129330254"/>
                  <c:y val="0.02597377032416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92378752886836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15473441108545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161662817551963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138568129330254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092378752886836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138568129330254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0254041570438799"/>
                  <c:y val="-1.48807804769065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v.3.1.xls]ações_execução'!$B$145:$B$157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'[2018_Relatório de Indicadores da PROEX - UFGD. v.3.1.xls]ações_execução'!$M$145:$M$157</c:f>
              <c:numCache>
                <c:formatCode>General</c:formatCode>
                <c:ptCount val="13"/>
                <c:pt idx="0">
                  <c:v>6</c:v>
                </c:pt>
                <c:pt idx="1">
                  <c:v>17</c:v>
                </c:pt>
                <c:pt idx="2">
                  <c:v>21</c:v>
                </c:pt>
                <c:pt idx="3">
                  <c:v>23</c:v>
                </c:pt>
                <c:pt idx="4">
                  <c:v>11</c:v>
                </c:pt>
                <c:pt idx="5">
                  <c:v>18</c:v>
                </c:pt>
                <c:pt idx="6">
                  <c:v>26</c:v>
                </c:pt>
                <c:pt idx="7">
                  <c:v>11</c:v>
                </c:pt>
                <c:pt idx="8">
                  <c:v>47</c:v>
                </c:pt>
                <c:pt idx="9">
                  <c:v>28</c:v>
                </c:pt>
                <c:pt idx="10">
                  <c:v>22</c:v>
                </c:pt>
                <c:pt idx="11">
                  <c:v>52</c:v>
                </c:pt>
                <c:pt idx="1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0"/>
        <c:axId val="256571108"/>
        <c:axId val="378034167"/>
      </c:barChart>
      <c:catAx>
        <c:axId val="2565711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78034167"/>
        <c:crosses val="autoZero"/>
        <c:auto val="1"/>
        <c:lblAlgn val="ctr"/>
        <c:lblOffset val="100"/>
        <c:noMultiLvlLbl val="0"/>
      </c:catAx>
      <c:valAx>
        <c:axId val="3780341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5657110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286841950243"/>
          <c:y val="0.0312944383264353"/>
          <c:w val="0.795210202839358"/>
          <c:h val="0.96561662746702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0.0277136258660508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138568129330254"/>
                  <c:y val="1.19046243815252e-1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92378752886836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15473441108545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161662817551963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138568129330254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092378752886836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138568129330254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0254041570438799"/>
                  <c:y val="-1.48807804769065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v.3.1.xls]ações_concluídas'!$B$145:$B$157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'[2018_Relatório de Indicadores da PROEX - UFGD. v.3.1.xls]ações_concluídas'!$M$145:$M$157</c:f>
              <c:numCache>
                <c:formatCode>General</c:formatCode>
                <c:ptCount val="13"/>
                <c:pt idx="0">
                  <c:v>4</c:v>
                </c:pt>
                <c:pt idx="1">
                  <c:v>15</c:v>
                </c:pt>
                <c:pt idx="2">
                  <c:v>17</c:v>
                </c:pt>
                <c:pt idx="3">
                  <c:v>22</c:v>
                </c:pt>
                <c:pt idx="4">
                  <c:v>9</c:v>
                </c:pt>
                <c:pt idx="5">
                  <c:v>15</c:v>
                </c:pt>
                <c:pt idx="6">
                  <c:v>20</c:v>
                </c:pt>
                <c:pt idx="7">
                  <c:v>7</c:v>
                </c:pt>
                <c:pt idx="8">
                  <c:v>44</c:v>
                </c:pt>
                <c:pt idx="9">
                  <c:v>27</c:v>
                </c:pt>
                <c:pt idx="10">
                  <c:v>19</c:v>
                </c:pt>
                <c:pt idx="11">
                  <c:v>43</c:v>
                </c:pt>
                <c:pt idx="12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0"/>
        <c:axId val="344770922"/>
        <c:axId val="188105551"/>
      </c:barChart>
      <c:catAx>
        <c:axId val="34477092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88105551"/>
        <c:crosses val="autoZero"/>
        <c:auto val="1"/>
        <c:lblAlgn val="ctr"/>
        <c:lblOffset val="100"/>
        <c:noMultiLvlLbl val="0"/>
      </c:catAx>
      <c:valAx>
        <c:axId val="188105551"/>
        <c:scaling>
          <c:orientation val="minMax"/>
          <c:max val="4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4477092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286841950243"/>
          <c:y val="0.0312944383264353"/>
          <c:w val="0.795210202839358"/>
          <c:h val="0.96561662746702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1"/>
              <c:layout>
                <c:manualLayout>
                  <c:x val="0.0138568129330254"/>
                  <c:y val="1.19046243815252e-1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92378752886836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15473441108545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161662817551963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138568129330254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092378752886836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138568129330254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0254041570438799"/>
                  <c:y val="-1.48807804769065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v.3.1.xls]ações_andamento'!$B$145:$B$157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'[2018_Relatório de Indicadores da PROEX - UFGD. v.3.1.xls]ações_andamento'!$M$145:$M$157</c:f>
              <c:numCache>
                <c:formatCode>General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1</c:v>
                </c:pt>
                <c:pt idx="10">
                  <c:v>3</c:v>
                </c:pt>
                <c:pt idx="11">
                  <c:v>9</c:v>
                </c:pt>
                <c:pt idx="1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0"/>
        <c:axId val="411559953"/>
        <c:axId val="289277087"/>
      </c:barChart>
      <c:catAx>
        <c:axId val="411559953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89277087"/>
        <c:crosses val="autoZero"/>
        <c:auto val="1"/>
        <c:lblAlgn val="ctr"/>
        <c:lblOffset val="100"/>
        <c:noMultiLvlLbl val="0"/>
      </c:catAx>
      <c:valAx>
        <c:axId val="289277087"/>
        <c:scaling>
          <c:orientation val="minMax"/>
          <c:max val="4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11559953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286841950243"/>
          <c:y val="0.0312944383264353"/>
          <c:w val="0.795210202839358"/>
          <c:h val="0.96561662746702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0.0184059138056129"/>
                  <c:y val="0.0032467532467533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138568129330254"/>
                  <c:y val="1.19046243815252e-1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92378752886836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15473441108545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16105174579911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161662817551963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138568129330254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092378752886836"/>
                  <c:y val="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138568129330254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0254041570438799"/>
                  <c:y val="-1.48807804769065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161662817551963"/>
                  <c:y val="-0.003246753246753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v.3.1.xls]ações_aprovadas'!$B$145:$B$157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'[2018_Relatório de Indicadores da PROEX - UFGD. v.3.1.xls]ações_aprovadas'!$M$145:$M$157</c:f>
              <c:numCache>
                <c:formatCode>General</c:formatCode>
                <c:ptCount val="13"/>
                <c:pt idx="0">
                  <c:v>4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9</c:v>
                </c:pt>
                <c:pt idx="5">
                  <c:v>15</c:v>
                </c:pt>
                <c:pt idx="6">
                  <c:v>15</c:v>
                </c:pt>
                <c:pt idx="7">
                  <c:v>9</c:v>
                </c:pt>
                <c:pt idx="8">
                  <c:v>28</c:v>
                </c:pt>
                <c:pt idx="9">
                  <c:v>15</c:v>
                </c:pt>
                <c:pt idx="10">
                  <c:v>15</c:v>
                </c:pt>
                <c:pt idx="11">
                  <c:v>32</c:v>
                </c:pt>
                <c:pt idx="12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0"/>
        <c:axId val="910127685"/>
        <c:axId val="614860436"/>
      </c:barChart>
      <c:catAx>
        <c:axId val="910127685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14860436"/>
        <c:crosses val="autoZero"/>
        <c:auto val="1"/>
        <c:lblAlgn val="ctr"/>
        <c:lblOffset val="100"/>
        <c:noMultiLvlLbl val="0"/>
      </c:catAx>
      <c:valAx>
        <c:axId val="614860436"/>
        <c:scaling>
          <c:orientation val="minMax"/>
          <c:max val="4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910127685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286841950243"/>
          <c:y val="0.0312944383264353"/>
          <c:w val="0.795210202839358"/>
          <c:h val="0.9607261038572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0.0106382978723404"/>
                  <c:y val="-1.16032414857904e-1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86170212765958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106382978723404"/>
                  <c:y val="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59574468085107"/>
                  <c:y val="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186170212765957"/>
                  <c:y val="5.80162074289519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186170212765957"/>
                  <c:y val="0.0031645569620252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212765957446809"/>
                  <c:y val="-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212765957446809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v.3.1.xls]ações_execução'!$B$166:$B$178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'[2018_Relatório de Indicadores da PROEX - UFGD. v.3.1.xls]ações_execução'!$M$166:$M$178</c:f>
              <c:numCache>
                <c:formatCode>0%</c:formatCode>
                <c:ptCount val="13"/>
                <c:pt idx="0">
                  <c:v>0.0175438596491228</c:v>
                </c:pt>
                <c:pt idx="1">
                  <c:v>0.0497076023391813</c:v>
                </c:pt>
                <c:pt idx="2">
                  <c:v>0.0614035087719298</c:v>
                </c:pt>
                <c:pt idx="3">
                  <c:v>0.0672514619883041</c:v>
                </c:pt>
                <c:pt idx="4">
                  <c:v>0.0321637426900585</c:v>
                </c:pt>
                <c:pt idx="5">
                  <c:v>0.0526315789473684</c:v>
                </c:pt>
                <c:pt idx="6">
                  <c:v>0.0760233918128655</c:v>
                </c:pt>
                <c:pt idx="7">
                  <c:v>0.0321637426900585</c:v>
                </c:pt>
                <c:pt idx="8">
                  <c:v>0.137426900584795</c:v>
                </c:pt>
                <c:pt idx="9">
                  <c:v>0.0818713450292398</c:v>
                </c:pt>
                <c:pt idx="10">
                  <c:v>0.064327485380117</c:v>
                </c:pt>
                <c:pt idx="11">
                  <c:v>0.152046783625731</c:v>
                </c:pt>
                <c:pt idx="12">
                  <c:v>0.175438596491228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0"/>
        <c:axId val="466489983"/>
        <c:axId val="797578361"/>
      </c:barChart>
      <c:catAx>
        <c:axId val="466489983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797578361"/>
        <c:crosses val="autoZero"/>
        <c:auto val="1"/>
        <c:lblAlgn val="ctr"/>
        <c:lblOffset val="100"/>
        <c:noMultiLvlLbl val="0"/>
      </c:catAx>
      <c:valAx>
        <c:axId val="797578361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66489983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286841950243"/>
          <c:y val="0.0312944383264353"/>
          <c:w val="0.795210202839358"/>
          <c:h val="0.9607261038572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0.0106382978723404"/>
                  <c:y val="-1.16032414857904e-1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86170212765958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106382978723404"/>
                  <c:y val="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59574468085107"/>
                  <c:y val="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186170212765957"/>
                  <c:y val="5.80162074289519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186170212765957"/>
                  <c:y val="0.0031645569620252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212765957446809"/>
                  <c:y val="-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212765957446809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v.3.1.xls]ações_concluídas'!$B$166:$B$178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'[2018_Relatório de Indicadores da PROEX - UFGD. v.3.1.xls]ações_concluídas'!$M$166:$M$178</c:f>
              <c:numCache>
                <c:formatCode>0%</c:formatCode>
                <c:ptCount val="13"/>
                <c:pt idx="0">
                  <c:v>0.013986013986014</c:v>
                </c:pt>
                <c:pt idx="1">
                  <c:v>0.0524475524475524</c:v>
                </c:pt>
                <c:pt idx="2">
                  <c:v>0.0594405594405594</c:v>
                </c:pt>
                <c:pt idx="3">
                  <c:v>0.0769230769230769</c:v>
                </c:pt>
                <c:pt idx="4">
                  <c:v>0.0314685314685315</c:v>
                </c:pt>
                <c:pt idx="5">
                  <c:v>0.0524475524475524</c:v>
                </c:pt>
                <c:pt idx="6">
                  <c:v>0.0699300699300699</c:v>
                </c:pt>
                <c:pt idx="7">
                  <c:v>0.0244755244755245</c:v>
                </c:pt>
                <c:pt idx="8">
                  <c:v>0.153846153846154</c:v>
                </c:pt>
                <c:pt idx="9">
                  <c:v>0.0944055944055944</c:v>
                </c:pt>
                <c:pt idx="10">
                  <c:v>0.0664335664335664</c:v>
                </c:pt>
                <c:pt idx="11">
                  <c:v>0.15034965034965</c:v>
                </c:pt>
                <c:pt idx="12">
                  <c:v>0.153846153846154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0"/>
        <c:axId val="870770980"/>
        <c:axId val="132632343"/>
      </c:barChart>
      <c:catAx>
        <c:axId val="8707709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32632343"/>
        <c:crosses val="autoZero"/>
        <c:auto val="1"/>
        <c:lblAlgn val="ctr"/>
        <c:lblOffset val="100"/>
        <c:noMultiLvlLbl val="0"/>
      </c:catAx>
      <c:valAx>
        <c:axId val="132632343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87077098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286841950243"/>
          <c:y val="0.0312944383264353"/>
          <c:w val="0.795210202839358"/>
          <c:h val="0.9607261038572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0.0106382978723404"/>
                  <c:y val="-1.16032414857904e-1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86170212765958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106382978723404"/>
                  <c:y val="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59574468085107"/>
                  <c:y val="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186170212765957"/>
                  <c:y val="5.80162074289519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186170212765957"/>
                  <c:y val="0.0031645569620252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212765957446809"/>
                  <c:y val="-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212765957446809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v.3.1.xls]ações_andamento'!$B$166:$B$178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'[2018_Relatório de Indicadores da PROEX - UFGD. v.3.1.xls]ações_andamento'!$M$166:$M$178</c:f>
              <c:numCache>
                <c:formatCode>0%</c:formatCode>
                <c:ptCount val="13"/>
                <c:pt idx="0">
                  <c:v>0.0357142857142857</c:v>
                </c:pt>
                <c:pt idx="1">
                  <c:v>0.0357142857142857</c:v>
                </c:pt>
                <c:pt idx="2">
                  <c:v>0.0714285714285714</c:v>
                </c:pt>
                <c:pt idx="3">
                  <c:v>0.0178571428571429</c:v>
                </c:pt>
                <c:pt idx="4">
                  <c:v>0.0357142857142857</c:v>
                </c:pt>
                <c:pt idx="5">
                  <c:v>0.0535714285714286</c:v>
                </c:pt>
                <c:pt idx="6">
                  <c:v>0.107142857142857</c:v>
                </c:pt>
                <c:pt idx="7">
                  <c:v>0.0714285714285714</c:v>
                </c:pt>
                <c:pt idx="8">
                  <c:v>0.0535714285714286</c:v>
                </c:pt>
                <c:pt idx="9">
                  <c:v>0.0178571428571429</c:v>
                </c:pt>
                <c:pt idx="10">
                  <c:v>0.0535714285714286</c:v>
                </c:pt>
                <c:pt idx="11">
                  <c:v>0.160714285714286</c:v>
                </c:pt>
                <c:pt idx="12">
                  <c:v>0.285714285714286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0"/>
        <c:axId val="253973447"/>
        <c:axId val="828832969"/>
      </c:barChart>
      <c:catAx>
        <c:axId val="253973447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828832969"/>
        <c:crosses val="autoZero"/>
        <c:auto val="1"/>
        <c:lblAlgn val="ctr"/>
        <c:lblOffset val="100"/>
        <c:noMultiLvlLbl val="0"/>
      </c:catAx>
      <c:valAx>
        <c:axId val="828832969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53973447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'[2018_Relatório de Indicadores da PROEX - UFGD. v.3.1.xls]ações_concluídas'!$B$16</c:f>
              <c:strCache>
                <c:ptCount val="1"/>
                <c:pt idx="0">
                  <c:v>Ano</c:v>
                </c:pt>
              </c:strCache>
            </c:strRef>
          </c:tx>
          <c:marker>
            <c:symbol val="none"/>
          </c:marker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v.3.1.xls]ações_concluídas'!$C$16:$M$16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v.3.1.xls]ações_concluídas'!$C$16:$M$16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'[2018_Relatório de Indicadores da PROEX - UFGD. v.3.1.xls]ações_concluídas'!$B$17</c:f>
              <c:strCache>
                <c:ptCount val="1"/>
                <c:pt idx="0">
                  <c:v>Ações de extensão e cultura</c:v>
                </c:pt>
              </c:strCache>
            </c:strRef>
          </c:tx>
          <c:spPr>
            <a:ln w="38100" cap="rnd" cmpd="sng" algn="ctr">
              <a:solidFill>
                <a:srgbClr val="FF8810"/>
              </a:solidFill>
              <a:prstDash val="solid"/>
              <a:round/>
            </a:ln>
          </c:spPr>
          <c:marker>
            <c:symbol val="none"/>
          </c:marker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v.3.1.xls]ações_concluídas'!$C$16:$M$16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v.3.1.xls]ações_concluídas'!$C$17:$M$17</c:f>
              <c:numCache>
                <c:formatCode>General</c:formatCode>
                <c:ptCount val="11"/>
                <c:pt idx="0">
                  <c:v>5</c:v>
                </c:pt>
                <c:pt idx="1">
                  <c:v>90</c:v>
                </c:pt>
                <c:pt idx="2">
                  <c:v>144</c:v>
                </c:pt>
                <c:pt idx="3">
                  <c:v>161</c:v>
                </c:pt>
                <c:pt idx="4">
                  <c:v>188</c:v>
                </c:pt>
                <c:pt idx="5">
                  <c:v>155</c:v>
                </c:pt>
                <c:pt idx="6">
                  <c:v>166</c:v>
                </c:pt>
                <c:pt idx="7">
                  <c:v>126</c:v>
                </c:pt>
                <c:pt idx="8">
                  <c:v>226</c:v>
                </c:pt>
                <c:pt idx="9">
                  <c:v>157</c:v>
                </c:pt>
                <c:pt idx="10">
                  <c:v>286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456826371"/>
        <c:axId val="763386990"/>
      </c:lineChart>
      <c:catAx>
        <c:axId val="456826371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763386990"/>
        <c:crosses val="autoZero"/>
        <c:auto val="1"/>
        <c:lblAlgn val="ctr"/>
        <c:lblOffset val="100"/>
        <c:noMultiLvlLbl val="0"/>
      </c:catAx>
      <c:valAx>
        <c:axId val="763386990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56826371"/>
        <c:crosses val="autoZero"/>
        <c:crossBetween val="between"/>
      </c:valAx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286841950243"/>
          <c:y val="0.0312944383264353"/>
          <c:w val="0.795210202839358"/>
          <c:h val="0.9607261038572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0.0106382978723404"/>
                  <c:y val="-1.16032414857904e-1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86170212765958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106382978723404"/>
                  <c:y val="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59574468085107"/>
                  <c:y val="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186170212765957"/>
                  <c:y val="5.80162074289519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186170212765957"/>
                  <c:y val="0.0031645569620252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212765957446809"/>
                  <c:y val="-0.0031645569620253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18617021276595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212765957446809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v.3.1.xls]ações_aprovadas'!$B$166:$B$178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'[2018_Relatório de Indicadores da PROEX - UFGD. v.3.1.xls]ações_aprovadas'!$M$166:$M$178</c:f>
              <c:numCache>
                <c:formatCode>0%</c:formatCode>
                <c:ptCount val="13"/>
                <c:pt idx="0">
                  <c:v>0.0170940170940171</c:v>
                </c:pt>
                <c:pt idx="1">
                  <c:v>0.0641025641025641</c:v>
                </c:pt>
                <c:pt idx="2">
                  <c:v>0.0726495726495727</c:v>
                </c:pt>
                <c:pt idx="3">
                  <c:v>0.0811965811965812</c:v>
                </c:pt>
                <c:pt idx="4">
                  <c:v>0.0384615384615385</c:v>
                </c:pt>
                <c:pt idx="5">
                  <c:v>0.0641025641025641</c:v>
                </c:pt>
                <c:pt idx="6">
                  <c:v>0.0641025641025641</c:v>
                </c:pt>
                <c:pt idx="7">
                  <c:v>0.0384615384615385</c:v>
                </c:pt>
                <c:pt idx="8">
                  <c:v>0.11965811965812</c:v>
                </c:pt>
                <c:pt idx="9">
                  <c:v>0.0641025641025641</c:v>
                </c:pt>
                <c:pt idx="10">
                  <c:v>0.0641025641025641</c:v>
                </c:pt>
                <c:pt idx="11">
                  <c:v>0.136752136752137</c:v>
                </c:pt>
                <c:pt idx="12">
                  <c:v>0.175213675213675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0"/>
        <c:axId val="140564100"/>
        <c:axId val="311484989"/>
      </c:barChart>
      <c:catAx>
        <c:axId val="1405641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11484989"/>
        <c:crosses val="autoZero"/>
        <c:auto val="1"/>
        <c:lblAlgn val="ctr"/>
        <c:lblOffset val="100"/>
        <c:noMultiLvlLbl val="0"/>
      </c:catAx>
      <c:valAx>
        <c:axId val="311484989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4056410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1"/>
          <c:order val="0"/>
          <c:tx>
            <c:strRef>
              <c:f>'[2018_Relatório de Indicadores da PROEX - UFGD. v.3.1.xls]ações_execução'!$B$166</c:f>
              <c:strCache>
                <c:ptCount val="1"/>
                <c:pt idx="0">
                  <c:v>EAD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v.3.1.xls]ações_execução'!$C$166:$M$166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0.0050251256281407</c:v>
                </c:pt>
                <c:pt idx="4">
                  <c:v>0.00440528634361234</c:v>
                </c:pt>
                <c:pt idx="5">
                  <c:v>0.00943396226415094</c:v>
                </c:pt>
                <c:pt idx="6">
                  <c:v>0.0170212765957447</c:v>
                </c:pt>
                <c:pt idx="7">
                  <c:v>0.0104712041884817</c:v>
                </c:pt>
                <c:pt idx="8">
                  <c:v>0.0113636363636364</c:v>
                </c:pt>
                <c:pt idx="9">
                  <c:v>0.0113207547169811</c:v>
                </c:pt>
                <c:pt idx="10">
                  <c:v>0.0175438596491228</c:v>
                </c:pt>
              </c:numCache>
            </c:numRef>
          </c:val>
        </c:ser>
        <c:ser>
          <c:idx val="2"/>
          <c:order val="1"/>
          <c:tx>
            <c:strRef>
              <c:f>'[2018_Relatório de Indicadores da PROEX - UFGD. v.3.1.xls]ações_execução'!$B$167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v.3.1.xls]ações_execução'!$C$167:$M$167</c:f>
              <c:numCache>
                <c:formatCode>0%</c:formatCode>
                <c:ptCount val="11"/>
                <c:pt idx="0">
                  <c:v>0</c:v>
                </c:pt>
                <c:pt idx="1">
                  <c:v>0.168067226890756</c:v>
                </c:pt>
                <c:pt idx="2">
                  <c:v>0.0777777777777778</c:v>
                </c:pt>
                <c:pt idx="3">
                  <c:v>0.0653266331658292</c:v>
                </c:pt>
                <c:pt idx="4">
                  <c:v>0.0308370044052863</c:v>
                </c:pt>
                <c:pt idx="5">
                  <c:v>0.0377358490566038</c:v>
                </c:pt>
                <c:pt idx="6">
                  <c:v>0.0425531914893617</c:v>
                </c:pt>
                <c:pt idx="7">
                  <c:v>0.0523560209424084</c:v>
                </c:pt>
                <c:pt idx="8">
                  <c:v>0.0416666666666667</c:v>
                </c:pt>
                <c:pt idx="9">
                  <c:v>0.0679245283018868</c:v>
                </c:pt>
                <c:pt idx="10">
                  <c:v>0.0497076023391813</c:v>
                </c:pt>
              </c:numCache>
            </c:numRef>
          </c:val>
        </c:ser>
        <c:ser>
          <c:idx val="3"/>
          <c:order val="2"/>
          <c:tx>
            <c:strRef>
              <c:f>'[2018_Relatório de Indicadores da PROEX - UFGD. v.3.1.xls]ações_execução'!$B$168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v.3.1.xls]ações_execução'!$C$168:$M$168</c:f>
              <c:numCache>
                <c:formatCode>0%</c:formatCode>
                <c:ptCount val="11"/>
                <c:pt idx="0">
                  <c:v>0</c:v>
                </c:pt>
                <c:pt idx="1">
                  <c:v>0.0252100840336134</c:v>
                </c:pt>
                <c:pt idx="2">
                  <c:v>0.0111111111111111</c:v>
                </c:pt>
                <c:pt idx="3">
                  <c:v>0.0402010050251256</c:v>
                </c:pt>
                <c:pt idx="4">
                  <c:v>0.0308370044052863</c:v>
                </c:pt>
                <c:pt idx="5">
                  <c:v>0.0283018867924528</c:v>
                </c:pt>
                <c:pt idx="6">
                  <c:v>0.051063829787234</c:v>
                </c:pt>
                <c:pt idx="7">
                  <c:v>0.0418848167539267</c:v>
                </c:pt>
                <c:pt idx="8">
                  <c:v>0.0265151515151515</c:v>
                </c:pt>
                <c:pt idx="9">
                  <c:v>0.0339622641509434</c:v>
                </c:pt>
                <c:pt idx="10">
                  <c:v>0.0614035087719298</c:v>
                </c:pt>
              </c:numCache>
            </c:numRef>
          </c:val>
        </c:ser>
        <c:ser>
          <c:idx val="4"/>
          <c:order val="3"/>
          <c:tx>
            <c:strRef>
              <c:f>'[2018_Relatório de Indicadores da PROEX - UFGD. v.3.1.xls]ações_execução'!$B$169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v.3.1.xls]ações_execução'!$C$169:$M$169</c:f>
              <c:numCache>
                <c:formatCode>0%</c:formatCode>
                <c:ptCount val="11"/>
                <c:pt idx="0">
                  <c:v>0.181818181818182</c:v>
                </c:pt>
                <c:pt idx="1">
                  <c:v>0.0420168067226891</c:v>
                </c:pt>
                <c:pt idx="2">
                  <c:v>0.0611111111111111</c:v>
                </c:pt>
                <c:pt idx="3">
                  <c:v>0.0653266331658292</c:v>
                </c:pt>
                <c:pt idx="4">
                  <c:v>0.066079295154185</c:v>
                </c:pt>
                <c:pt idx="5">
                  <c:v>0.0377358490566038</c:v>
                </c:pt>
                <c:pt idx="6">
                  <c:v>0.0595744680851064</c:v>
                </c:pt>
                <c:pt idx="7">
                  <c:v>0.0523560209424084</c:v>
                </c:pt>
                <c:pt idx="8">
                  <c:v>0.0871212121212121</c:v>
                </c:pt>
                <c:pt idx="9">
                  <c:v>0.0905660377358491</c:v>
                </c:pt>
                <c:pt idx="10">
                  <c:v>0.0672514619883041</c:v>
                </c:pt>
              </c:numCache>
            </c:numRef>
          </c:val>
        </c:ser>
        <c:ser>
          <c:idx val="5"/>
          <c:order val="4"/>
          <c:tx>
            <c:strRef>
              <c:f>'[2018_Relatório de Indicadores da PROEX - UFGD. v.3.1.xls]ações_execução'!$B$170</c:f>
              <c:strCache>
                <c:ptCount val="1"/>
                <c:pt idx="0">
                  <c:v>FADIR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v.3.1.xls]ações_execução'!$C$170:$M$170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0.0420168067226891</c:v>
                </c:pt>
                <c:pt idx="2">
                  <c:v>0.0333333333333333</c:v>
                </c:pt>
                <c:pt idx="3">
                  <c:v>0.0402010050251256</c:v>
                </c:pt>
                <c:pt idx="4">
                  <c:v>0.079295154185022</c:v>
                </c:pt>
                <c:pt idx="5">
                  <c:v>0.0566037735849057</c:v>
                </c:pt>
                <c:pt idx="6">
                  <c:v>0.0595744680851064</c:v>
                </c:pt>
                <c:pt idx="7">
                  <c:v>0.0471204188481675</c:v>
                </c:pt>
                <c:pt idx="8">
                  <c:v>0.0454545454545455</c:v>
                </c:pt>
                <c:pt idx="9">
                  <c:v>0.0264150943396226</c:v>
                </c:pt>
                <c:pt idx="10">
                  <c:v>0.0321637426900585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v.3.1.xls]ações_execução'!$B$171</c:f>
              <c:strCache>
                <c:ptCount val="1"/>
                <c:pt idx="0">
                  <c:v>FAED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v.3.1.xls]ações_execução'!$C$171:$M$171</c:f>
              <c:numCache>
                <c:formatCode>0%</c:formatCode>
                <c:ptCount val="11"/>
                <c:pt idx="0">
                  <c:v>0</c:v>
                </c:pt>
                <c:pt idx="1">
                  <c:v>0.100840336134454</c:v>
                </c:pt>
                <c:pt idx="2">
                  <c:v>0.0833333333333333</c:v>
                </c:pt>
                <c:pt idx="3">
                  <c:v>0.0954773869346734</c:v>
                </c:pt>
                <c:pt idx="4">
                  <c:v>0.0748898678414097</c:v>
                </c:pt>
                <c:pt idx="5">
                  <c:v>0.0566037735849057</c:v>
                </c:pt>
                <c:pt idx="6">
                  <c:v>0.051063829787234</c:v>
                </c:pt>
                <c:pt idx="7">
                  <c:v>0.0366492146596859</c:v>
                </c:pt>
                <c:pt idx="8">
                  <c:v>0.0795454545454545</c:v>
                </c:pt>
                <c:pt idx="9">
                  <c:v>0.0566037735849057</c:v>
                </c:pt>
                <c:pt idx="10">
                  <c:v>0.0526315789473684</c:v>
                </c:pt>
              </c:numCache>
            </c:numRef>
          </c:val>
        </c:ser>
        <c:ser>
          <c:idx val="7"/>
          <c:order val="6"/>
          <c:tx>
            <c:strRef>
              <c:f>'[2018_Relatório de Indicadores da PROEX - UFGD. v.3.1.xls]ações_execução'!$B$172</c:f>
              <c:strCache>
                <c:ptCount val="1"/>
                <c:pt idx="0">
                  <c:v>FAEN</c:v>
                </c:pt>
              </c:strCache>
            </c:strRef>
          </c:tx>
          <c:spPr>
            <a:solidFill>
              <a:srgbClr val="FF881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v.3.1.xls]ações_execução'!$C$172:$M$172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0.0150753768844221</c:v>
                </c:pt>
                <c:pt idx="4">
                  <c:v>0.0220264317180617</c:v>
                </c:pt>
                <c:pt idx="5">
                  <c:v>0.0518867924528302</c:v>
                </c:pt>
                <c:pt idx="6">
                  <c:v>0.051063829787234</c:v>
                </c:pt>
                <c:pt idx="7">
                  <c:v>0.0471204188481675</c:v>
                </c:pt>
                <c:pt idx="8">
                  <c:v>0.0416666666666667</c:v>
                </c:pt>
                <c:pt idx="9">
                  <c:v>0.060377358490566</c:v>
                </c:pt>
                <c:pt idx="10">
                  <c:v>0.0760233918128655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v.3.1.xls]ações_execução'!$B$173</c:f>
              <c:strCache>
                <c:ptCount val="1"/>
                <c:pt idx="0">
                  <c:v>FAIND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v.3.1.xls]ações_execução'!$C$173:$M$173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0.00943396226415094</c:v>
                </c:pt>
                <c:pt idx="6">
                  <c:v>0.0297872340425532</c:v>
                </c:pt>
                <c:pt idx="7">
                  <c:v>0.0261780104712042</c:v>
                </c:pt>
                <c:pt idx="8">
                  <c:v>0.0265151515151515</c:v>
                </c:pt>
                <c:pt idx="9">
                  <c:v>0.0150943396226415</c:v>
                </c:pt>
                <c:pt idx="10">
                  <c:v>0.0321637426900585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v.3.1.xls]ações_execução'!$B$174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v.3.1.xls]ações_execução'!$C$174:$M$174</c:f>
              <c:numCache>
                <c:formatCode>0%</c:formatCode>
                <c:ptCount val="11"/>
                <c:pt idx="0">
                  <c:v>0.272727272727273</c:v>
                </c:pt>
                <c:pt idx="1">
                  <c:v>0.151260504201681</c:v>
                </c:pt>
                <c:pt idx="2">
                  <c:v>0.15</c:v>
                </c:pt>
                <c:pt idx="3">
                  <c:v>0.14070351758794</c:v>
                </c:pt>
                <c:pt idx="4">
                  <c:v>0.110132158590308</c:v>
                </c:pt>
                <c:pt idx="5">
                  <c:v>0.127358490566038</c:v>
                </c:pt>
                <c:pt idx="6">
                  <c:v>0.148936170212766</c:v>
                </c:pt>
                <c:pt idx="7">
                  <c:v>0.183246073298429</c:v>
                </c:pt>
                <c:pt idx="8">
                  <c:v>0.143939393939394</c:v>
                </c:pt>
                <c:pt idx="9">
                  <c:v>0.116981132075472</c:v>
                </c:pt>
                <c:pt idx="10">
                  <c:v>0.137426900584795</c:v>
                </c:pt>
              </c:numCache>
            </c:numRef>
          </c:val>
        </c:ser>
        <c:ser>
          <c:idx val="10"/>
          <c:order val="9"/>
          <c:tx>
            <c:strRef>
              <c:f>'[2018_Relatório de Indicadores da PROEX - UFGD. v.3.1.xls]ações_execução'!$B$175</c:f>
              <c:strCache>
                <c:ptCount val="1"/>
                <c:pt idx="0">
                  <c:v>FCBA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v.3.1.xls]ações_execução'!$C$175:$M$175</c:f>
              <c:numCache>
                <c:formatCode>0%</c:formatCode>
                <c:ptCount val="11"/>
                <c:pt idx="0">
                  <c:v>0</c:v>
                </c:pt>
                <c:pt idx="1">
                  <c:v>0.109243697478992</c:v>
                </c:pt>
                <c:pt idx="2">
                  <c:v>0.105555555555556</c:v>
                </c:pt>
                <c:pt idx="3">
                  <c:v>0.0552763819095477</c:v>
                </c:pt>
                <c:pt idx="4">
                  <c:v>0.171806167400881</c:v>
                </c:pt>
                <c:pt idx="5">
                  <c:v>0.132075471698113</c:v>
                </c:pt>
                <c:pt idx="6">
                  <c:v>0.11063829787234</c:v>
                </c:pt>
                <c:pt idx="7">
                  <c:v>0.0890052356020942</c:v>
                </c:pt>
                <c:pt idx="8">
                  <c:v>0.0984848484848485</c:v>
                </c:pt>
                <c:pt idx="9">
                  <c:v>0.10188679245283</c:v>
                </c:pt>
                <c:pt idx="10">
                  <c:v>0.0818713450292398</c:v>
                </c:pt>
              </c:numCache>
            </c:numRef>
          </c:val>
        </c:ser>
        <c:ser>
          <c:idx val="11"/>
          <c:order val="10"/>
          <c:tx>
            <c:strRef>
              <c:f>'[2018_Relatório de Indicadores da PROEX - UFGD. v.3.1.xls]ações_execução'!$B$176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v.3.1.xls]ações_execução'!$C$176:$M$176</c:f>
              <c:numCache>
                <c:formatCode>0%</c:formatCode>
                <c:ptCount val="11"/>
                <c:pt idx="0">
                  <c:v>0.181818181818182</c:v>
                </c:pt>
                <c:pt idx="1">
                  <c:v>0.109243697478992</c:v>
                </c:pt>
                <c:pt idx="2">
                  <c:v>0.127777777777778</c:v>
                </c:pt>
                <c:pt idx="3">
                  <c:v>0.0954773869346734</c:v>
                </c:pt>
                <c:pt idx="4">
                  <c:v>0.092511013215859</c:v>
                </c:pt>
                <c:pt idx="5">
                  <c:v>0.0849056603773585</c:v>
                </c:pt>
                <c:pt idx="6">
                  <c:v>0.0808510638297872</c:v>
                </c:pt>
                <c:pt idx="7">
                  <c:v>0.0837696335078534</c:v>
                </c:pt>
                <c:pt idx="8">
                  <c:v>0.0643939393939394</c:v>
                </c:pt>
                <c:pt idx="9">
                  <c:v>0.0754716981132075</c:v>
                </c:pt>
                <c:pt idx="10">
                  <c:v>0.064327485380117</c:v>
                </c:pt>
              </c:numCache>
            </c:numRef>
          </c:val>
        </c:ser>
        <c:ser>
          <c:idx val="12"/>
          <c:order val="11"/>
          <c:tx>
            <c:strRef>
              <c:f>'[2018_Relatório de Indicadores da PROEX - UFGD. v.3.1.xls]ações_execução'!$B$177</c:f>
              <c:strCache>
                <c:ptCount val="1"/>
                <c:pt idx="0">
                  <c:v>FCS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v.3.1.xls]ações_execução'!$C$177:$M$177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0.0672268907563025</c:v>
                </c:pt>
                <c:pt idx="2">
                  <c:v>0.172222222222222</c:v>
                </c:pt>
                <c:pt idx="3">
                  <c:v>0.185929648241206</c:v>
                </c:pt>
                <c:pt idx="4">
                  <c:v>0.145374449339207</c:v>
                </c:pt>
                <c:pt idx="5">
                  <c:v>0.160377358490566</c:v>
                </c:pt>
                <c:pt idx="6">
                  <c:v>0.182978723404255</c:v>
                </c:pt>
                <c:pt idx="7">
                  <c:v>0.209424083769634</c:v>
                </c:pt>
                <c:pt idx="8">
                  <c:v>0.178030303030303</c:v>
                </c:pt>
                <c:pt idx="9">
                  <c:v>0.158490566037736</c:v>
                </c:pt>
                <c:pt idx="10">
                  <c:v>0.152046783625731</c:v>
                </c:pt>
              </c:numCache>
            </c:numRef>
          </c:val>
        </c:ser>
        <c:ser>
          <c:idx val="13"/>
          <c:order val="12"/>
          <c:tx>
            <c:strRef>
              <c:f>'[2018_Relatório de Indicadores da PROEX - UFGD. v.3.1.xls]ações_execução'!$B$178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v.3.1.xls]ações_execução'!$C$165:$M$165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v.3.1.xls]ações_execução'!$C$178:$M$178</c:f>
              <c:numCache>
                <c:formatCode>0%</c:formatCode>
                <c:ptCount val="11"/>
                <c:pt idx="0">
                  <c:v>0.181818181818182</c:v>
                </c:pt>
                <c:pt idx="1">
                  <c:v>0.184873949579832</c:v>
                </c:pt>
                <c:pt idx="2">
                  <c:v>0.177777777777778</c:v>
                </c:pt>
                <c:pt idx="3">
                  <c:v>0.195979899497487</c:v>
                </c:pt>
                <c:pt idx="4">
                  <c:v>0.171806167400881</c:v>
                </c:pt>
                <c:pt idx="5">
                  <c:v>0.207547169811321</c:v>
                </c:pt>
                <c:pt idx="6">
                  <c:v>0.114893617021277</c:v>
                </c:pt>
                <c:pt idx="7">
                  <c:v>0.120418848167539</c:v>
                </c:pt>
                <c:pt idx="8">
                  <c:v>0.15530303030303</c:v>
                </c:pt>
                <c:pt idx="9">
                  <c:v>0.184905660377358</c:v>
                </c:pt>
                <c:pt idx="10">
                  <c:v>0.175438596491228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72346750"/>
        <c:axId val="796029901"/>
      </c:barChart>
      <c:catAx>
        <c:axId val="27234675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796029901"/>
        <c:crosses val="autoZero"/>
        <c:auto val="1"/>
        <c:lblAlgn val="ctr"/>
        <c:lblOffset val="100"/>
        <c:noMultiLvlLbl val="0"/>
      </c:catAx>
      <c:valAx>
        <c:axId val="79602990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7234675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1"/>
          <c:order val="0"/>
          <c:tx>
            <c:strRef>
              <c:f>'[2018_Relatório de Indicadores da PROEX - UFGD. v.3.1.xls]ações_concluídas'!$B$166</c:f>
              <c:strCache>
                <c:ptCount val="1"/>
                <c:pt idx="0">
                  <c:v>EAD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v.3.1.xls]ações_concluídas'!$C$166:$M$166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0.0180722891566265</c:v>
                </c:pt>
                <c:pt idx="7">
                  <c:v>0.00793650793650794</c:v>
                </c:pt>
                <c:pt idx="8">
                  <c:v>0.0132743362831858</c:v>
                </c:pt>
                <c:pt idx="9">
                  <c:v>0.00636942675159236</c:v>
                </c:pt>
                <c:pt idx="10">
                  <c:v>0.013986013986014</c:v>
                </c:pt>
              </c:numCache>
            </c:numRef>
          </c:val>
        </c:ser>
        <c:ser>
          <c:idx val="2"/>
          <c:order val="1"/>
          <c:tx>
            <c:strRef>
              <c:f>'[2018_Relatório de Indicadores da PROEX - UFGD. v.3.1.xls]ações_concluídas'!$B$167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v.3.1.xls]ações_concluídas'!$C$167:$M$167</c:f>
              <c:numCache>
                <c:formatCode>0%</c:formatCode>
                <c:ptCount val="11"/>
                <c:pt idx="0">
                  <c:v>0</c:v>
                </c:pt>
                <c:pt idx="1">
                  <c:v>0.144444444444444</c:v>
                </c:pt>
                <c:pt idx="2">
                  <c:v>0.0902777777777778</c:v>
                </c:pt>
                <c:pt idx="3">
                  <c:v>0.0807453416149068</c:v>
                </c:pt>
                <c:pt idx="4">
                  <c:v>0.0319148936170213</c:v>
                </c:pt>
                <c:pt idx="5">
                  <c:v>0.0387096774193548</c:v>
                </c:pt>
                <c:pt idx="6">
                  <c:v>0.0542168674698795</c:v>
                </c:pt>
                <c:pt idx="7">
                  <c:v>0.0634920634920635</c:v>
                </c:pt>
                <c:pt idx="8">
                  <c:v>0.0398230088495575</c:v>
                </c:pt>
                <c:pt idx="9">
                  <c:v>0.101910828025478</c:v>
                </c:pt>
                <c:pt idx="10">
                  <c:v>0.0524475524475524</c:v>
                </c:pt>
              </c:numCache>
            </c:numRef>
          </c:val>
        </c:ser>
        <c:ser>
          <c:idx val="3"/>
          <c:order val="2"/>
          <c:tx>
            <c:strRef>
              <c:f>'[2018_Relatório de Indicadores da PROEX - UFGD. v.3.1.xls]ações_concluídas'!$B$168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v.3.1.xls]ações_concluídas'!$C$168:$M$168</c:f>
              <c:numCache>
                <c:formatCode>0%</c:formatCode>
                <c:ptCount val="11"/>
                <c:pt idx="0">
                  <c:v>0</c:v>
                </c:pt>
                <c:pt idx="1">
                  <c:v>0.0222222222222222</c:v>
                </c:pt>
                <c:pt idx="2">
                  <c:v>0.00694444444444444</c:v>
                </c:pt>
                <c:pt idx="3">
                  <c:v>0.031055900621118</c:v>
                </c:pt>
                <c:pt idx="4">
                  <c:v>0.0372340425531915</c:v>
                </c:pt>
                <c:pt idx="5">
                  <c:v>0.0258064516129032</c:v>
                </c:pt>
                <c:pt idx="6">
                  <c:v>0.036144578313253</c:v>
                </c:pt>
                <c:pt idx="7">
                  <c:v>0.0555555555555556</c:v>
                </c:pt>
                <c:pt idx="8">
                  <c:v>0.0265486725663717</c:v>
                </c:pt>
                <c:pt idx="9">
                  <c:v>0.0318471337579618</c:v>
                </c:pt>
                <c:pt idx="10">
                  <c:v>0.0594405594405594</c:v>
                </c:pt>
              </c:numCache>
            </c:numRef>
          </c:val>
        </c:ser>
        <c:ser>
          <c:idx val="4"/>
          <c:order val="3"/>
          <c:tx>
            <c:strRef>
              <c:f>'[2018_Relatório de Indicadores da PROEX - UFGD. v.3.1.xls]ações_concluídas'!$B$169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v.3.1.xls]ações_concluídas'!$C$169:$M$169</c:f>
              <c:numCache>
                <c:formatCode>0%</c:formatCode>
                <c:ptCount val="11"/>
                <c:pt idx="0">
                  <c:v>0</c:v>
                </c:pt>
                <c:pt idx="1">
                  <c:v>0.0444444444444444</c:v>
                </c:pt>
                <c:pt idx="2">
                  <c:v>0.0486111111111111</c:v>
                </c:pt>
                <c:pt idx="3">
                  <c:v>0.0683229813664596</c:v>
                </c:pt>
                <c:pt idx="4">
                  <c:v>0.0691489361702128</c:v>
                </c:pt>
                <c:pt idx="5">
                  <c:v>0.032258064516129</c:v>
                </c:pt>
                <c:pt idx="6">
                  <c:v>0.072289156626506</c:v>
                </c:pt>
                <c:pt idx="7">
                  <c:v>0.0634920634920635</c:v>
                </c:pt>
                <c:pt idx="8">
                  <c:v>0.084070796460177</c:v>
                </c:pt>
                <c:pt idx="9">
                  <c:v>0.127388535031847</c:v>
                </c:pt>
                <c:pt idx="10">
                  <c:v>0.0769230769230769</c:v>
                </c:pt>
              </c:numCache>
            </c:numRef>
          </c:val>
        </c:ser>
        <c:ser>
          <c:idx val="5"/>
          <c:order val="4"/>
          <c:tx>
            <c:strRef>
              <c:f>'[2018_Relatório de Indicadores da PROEX - UFGD. v.3.1.xls]ações_concluídas'!$B$170</c:f>
              <c:strCache>
                <c:ptCount val="1"/>
                <c:pt idx="0">
                  <c:v>FADIR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v.3.1.xls]ações_concluídas'!$C$170:$M$170</c:f>
              <c:numCache>
                <c:formatCode>0%</c:formatCode>
                <c:ptCount val="11"/>
                <c:pt idx="0">
                  <c:v>0</c:v>
                </c:pt>
                <c:pt idx="1">
                  <c:v>0.0555555555555556</c:v>
                </c:pt>
                <c:pt idx="2">
                  <c:v>0.0416666666666667</c:v>
                </c:pt>
                <c:pt idx="3">
                  <c:v>0.0496894409937888</c:v>
                </c:pt>
                <c:pt idx="4">
                  <c:v>0.0904255319148936</c:v>
                </c:pt>
                <c:pt idx="5">
                  <c:v>0.0516129032258065</c:v>
                </c:pt>
                <c:pt idx="6">
                  <c:v>0.072289156626506</c:v>
                </c:pt>
                <c:pt idx="7">
                  <c:v>0.0396825396825397</c:v>
                </c:pt>
                <c:pt idx="8">
                  <c:v>0.0486725663716814</c:v>
                </c:pt>
                <c:pt idx="9">
                  <c:v>0.0318471337579618</c:v>
                </c:pt>
                <c:pt idx="10">
                  <c:v>0.0314685314685315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v.3.1.xls]ações_concluídas'!$B$171</c:f>
              <c:strCache>
                <c:ptCount val="1"/>
                <c:pt idx="0">
                  <c:v>FAED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v.3.1.xls]ações_concluídas'!$C$171:$M$171</c:f>
              <c:numCache>
                <c:formatCode>0%</c:formatCode>
                <c:ptCount val="11"/>
                <c:pt idx="0">
                  <c:v>0</c:v>
                </c:pt>
                <c:pt idx="1">
                  <c:v>0.122222222222222</c:v>
                </c:pt>
                <c:pt idx="2">
                  <c:v>0.0902777777777778</c:v>
                </c:pt>
                <c:pt idx="3">
                  <c:v>0.0869565217391304</c:v>
                </c:pt>
                <c:pt idx="4">
                  <c:v>0.0851063829787234</c:v>
                </c:pt>
                <c:pt idx="5">
                  <c:v>0.0645161290322581</c:v>
                </c:pt>
                <c:pt idx="6">
                  <c:v>0.0602409638554217</c:v>
                </c:pt>
                <c:pt idx="7">
                  <c:v>0.0396825396825397</c:v>
                </c:pt>
                <c:pt idx="8">
                  <c:v>0.084070796460177</c:v>
                </c:pt>
                <c:pt idx="9">
                  <c:v>0.0764331210191083</c:v>
                </c:pt>
                <c:pt idx="10">
                  <c:v>0.0524475524475524</c:v>
                </c:pt>
              </c:numCache>
            </c:numRef>
          </c:val>
        </c:ser>
        <c:ser>
          <c:idx val="7"/>
          <c:order val="6"/>
          <c:tx>
            <c:strRef>
              <c:f>'[2018_Relatório de Indicadores da PROEX - UFGD. v.3.1.xls]ações_concluídas'!$B$172</c:f>
              <c:strCache>
                <c:ptCount val="1"/>
                <c:pt idx="0">
                  <c:v>FAEN</c:v>
                </c:pt>
              </c:strCache>
            </c:strRef>
          </c:tx>
          <c:spPr>
            <a:solidFill>
              <a:srgbClr val="FF881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v.3.1.xls]ações_concluídas'!$C$172:$M$172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0.0186335403726708</c:v>
                </c:pt>
                <c:pt idx="4">
                  <c:v>0.0265957446808511</c:v>
                </c:pt>
                <c:pt idx="5">
                  <c:v>0.0516129032258065</c:v>
                </c:pt>
                <c:pt idx="6">
                  <c:v>0.0602409638554217</c:v>
                </c:pt>
                <c:pt idx="7">
                  <c:v>0.0317460317460317</c:v>
                </c:pt>
                <c:pt idx="8">
                  <c:v>0.0398230088495575</c:v>
                </c:pt>
                <c:pt idx="9">
                  <c:v>0.0318471337579618</c:v>
                </c:pt>
                <c:pt idx="10">
                  <c:v>0.0699300699300699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v.3.1.xls]ações_concluídas'!$B$173</c:f>
              <c:strCache>
                <c:ptCount val="1"/>
                <c:pt idx="0">
                  <c:v>FAIND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v.3.1.xls]ações_concluídas'!$C$173:$M$173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0.0180722891566265</c:v>
                </c:pt>
                <c:pt idx="7">
                  <c:v>0.0317460317460317</c:v>
                </c:pt>
                <c:pt idx="8">
                  <c:v>0.0309734513274336</c:v>
                </c:pt>
                <c:pt idx="9">
                  <c:v>0.0127388535031847</c:v>
                </c:pt>
                <c:pt idx="10">
                  <c:v>0.0244755244755245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v.3.1.xls]ações_concluídas'!$B$174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v.3.1.xls]ações_concluídas'!$C$174:$M$174</c:f>
              <c:numCache>
                <c:formatCode>0%</c:formatCode>
                <c:ptCount val="11"/>
                <c:pt idx="0">
                  <c:v>0.4</c:v>
                </c:pt>
                <c:pt idx="1">
                  <c:v>0.122222222222222</c:v>
                </c:pt>
                <c:pt idx="2">
                  <c:v>0.131944444444444</c:v>
                </c:pt>
                <c:pt idx="3">
                  <c:v>0.118012422360248</c:v>
                </c:pt>
                <c:pt idx="4">
                  <c:v>0.0904255319148936</c:v>
                </c:pt>
                <c:pt idx="5">
                  <c:v>0.154838709677419</c:v>
                </c:pt>
                <c:pt idx="6">
                  <c:v>0.126506024096386</c:v>
                </c:pt>
                <c:pt idx="7">
                  <c:v>0.166666666666667</c:v>
                </c:pt>
                <c:pt idx="8">
                  <c:v>0.154867256637168</c:v>
                </c:pt>
                <c:pt idx="9">
                  <c:v>0.0764331210191083</c:v>
                </c:pt>
                <c:pt idx="10">
                  <c:v>0.153846153846154</c:v>
                </c:pt>
              </c:numCache>
            </c:numRef>
          </c:val>
        </c:ser>
        <c:ser>
          <c:idx val="10"/>
          <c:order val="9"/>
          <c:tx>
            <c:strRef>
              <c:f>'[2018_Relatório de Indicadores da PROEX - UFGD. v.3.1.xls]ações_concluídas'!$B$175</c:f>
              <c:strCache>
                <c:ptCount val="1"/>
                <c:pt idx="0">
                  <c:v>FCBA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v.3.1.xls]ações_concluídas'!$C$175:$M$175</c:f>
              <c:numCache>
                <c:formatCode>0%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0.125</c:v>
                </c:pt>
                <c:pt idx="3">
                  <c:v>0.062111801242236</c:v>
                </c:pt>
                <c:pt idx="4">
                  <c:v>0.186170212765957</c:v>
                </c:pt>
                <c:pt idx="5">
                  <c:v>0.141935483870968</c:v>
                </c:pt>
                <c:pt idx="6">
                  <c:v>0.126506024096386</c:v>
                </c:pt>
                <c:pt idx="7">
                  <c:v>0.0873015873015873</c:v>
                </c:pt>
                <c:pt idx="8">
                  <c:v>0.110619469026549</c:v>
                </c:pt>
                <c:pt idx="9">
                  <c:v>0.089171974522293</c:v>
                </c:pt>
                <c:pt idx="10">
                  <c:v>0.0944055944055944</c:v>
                </c:pt>
              </c:numCache>
            </c:numRef>
          </c:val>
        </c:ser>
        <c:ser>
          <c:idx val="11"/>
          <c:order val="10"/>
          <c:tx>
            <c:strRef>
              <c:f>'[2018_Relatório de Indicadores da PROEX - UFGD. v.3.1.xls]ações_concluídas'!$B$176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v.3.1.xls]ações_concluídas'!$C$176:$M$176</c:f>
              <c:numCache>
                <c:formatCode>0%</c:formatCode>
                <c:ptCount val="11"/>
                <c:pt idx="0">
                  <c:v>0.2</c:v>
                </c:pt>
                <c:pt idx="1">
                  <c:v>0.0888888888888889</c:v>
                </c:pt>
                <c:pt idx="2">
                  <c:v>0.131944444444444</c:v>
                </c:pt>
                <c:pt idx="3">
                  <c:v>0.093167701863354</c:v>
                </c:pt>
                <c:pt idx="4">
                  <c:v>0.101063829787234</c:v>
                </c:pt>
                <c:pt idx="5">
                  <c:v>0.0709677419354839</c:v>
                </c:pt>
                <c:pt idx="6">
                  <c:v>0.0662650602409639</c:v>
                </c:pt>
                <c:pt idx="7">
                  <c:v>0.0952380952380952</c:v>
                </c:pt>
                <c:pt idx="8">
                  <c:v>0.0575221238938053</c:v>
                </c:pt>
                <c:pt idx="9">
                  <c:v>0.0828025477707006</c:v>
                </c:pt>
                <c:pt idx="10">
                  <c:v>0.0664335664335664</c:v>
                </c:pt>
              </c:numCache>
            </c:numRef>
          </c:val>
        </c:ser>
        <c:ser>
          <c:idx val="12"/>
          <c:order val="11"/>
          <c:tx>
            <c:strRef>
              <c:f>'[2018_Relatório de Indicadores da PROEX - UFGD. v.3.1.xls]ações_concluídas'!$B$177</c:f>
              <c:strCache>
                <c:ptCount val="1"/>
                <c:pt idx="0">
                  <c:v>FCS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v.3.1.xls]ações_concluídas'!$C$177:$M$177</c:f>
              <c:numCache>
                <c:formatCode>0%</c:formatCode>
                <c:ptCount val="11"/>
                <c:pt idx="0">
                  <c:v>0.2</c:v>
                </c:pt>
                <c:pt idx="1">
                  <c:v>0.0555555555555556</c:v>
                </c:pt>
                <c:pt idx="2">
                  <c:v>0.145833333333333</c:v>
                </c:pt>
                <c:pt idx="3">
                  <c:v>0.192546583850932</c:v>
                </c:pt>
                <c:pt idx="4">
                  <c:v>0.143617021276596</c:v>
                </c:pt>
                <c:pt idx="5">
                  <c:v>0.135483870967742</c:v>
                </c:pt>
                <c:pt idx="6">
                  <c:v>0.156626506024096</c:v>
                </c:pt>
                <c:pt idx="7">
                  <c:v>0.206349206349206</c:v>
                </c:pt>
                <c:pt idx="8">
                  <c:v>0.176991150442478</c:v>
                </c:pt>
                <c:pt idx="9">
                  <c:v>0.140127388535032</c:v>
                </c:pt>
                <c:pt idx="10">
                  <c:v>0.15034965034965</c:v>
                </c:pt>
              </c:numCache>
            </c:numRef>
          </c:val>
        </c:ser>
        <c:ser>
          <c:idx val="13"/>
          <c:order val="12"/>
          <c:tx>
            <c:strRef>
              <c:f>'[2018_Relatório de Indicadores da PROEX - UFGD. v.3.1.xls]ações_concluídas'!$B$178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v.3.1.xls]ações_concluídas'!$C$178:$M$178</c:f>
              <c:numCache>
                <c:formatCode>0%</c:formatCode>
                <c:ptCount val="11"/>
                <c:pt idx="0">
                  <c:v>0.2</c:v>
                </c:pt>
                <c:pt idx="1">
                  <c:v>0.244444444444444</c:v>
                </c:pt>
                <c:pt idx="2">
                  <c:v>0.1875</c:v>
                </c:pt>
                <c:pt idx="3">
                  <c:v>0.198757763975155</c:v>
                </c:pt>
                <c:pt idx="4">
                  <c:v>0.138297872340426</c:v>
                </c:pt>
                <c:pt idx="5">
                  <c:v>0.232258064516129</c:v>
                </c:pt>
                <c:pt idx="6">
                  <c:v>0.132530120481928</c:v>
                </c:pt>
                <c:pt idx="7">
                  <c:v>0.111111111111111</c:v>
                </c:pt>
                <c:pt idx="8">
                  <c:v>0.132743362831858</c:v>
                </c:pt>
                <c:pt idx="9">
                  <c:v>0.191082802547771</c:v>
                </c:pt>
                <c:pt idx="10">
                  <c:v>0.153846153846154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437101844"/>
        <c:axId val="839800202"/>
      </c:barChart>
      <c:catAx>
        <c:axId val="4371018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</a:p>
        </c:txPr>
        <c:crossAx val="839800202"/>
        <c:crosses val="autoZero"/>
        <c:auto val="1"/>
        <c:lblAlgn val="ctr"/>
        <c:lblOffset val="100"/>
        <c:noMultiLvlLbl val="0"/>
      </c:catAx>
      <c:valAx>
        <c:axId val="83980020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</a:p>
        </c:txPr>
        <c:crossAx val="4371018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1"/>
          <c:order val="0"/>
          <c:tx>
            <c:strRef>
              <c:f>'[2018_Relatório de Indicadores da PROEX - UFGD. v.3.1.xls]ações_andamento'!$B$166</c:f>
              <c:strCache>
                <c:ptCount val="1"/>
                <c:pt idx="0">
                  <c:v>EAD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v.3.1.xls]ações_andamento'!$C$166:$M$166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0.0263157894736842</c:v>
                </c:pt>
                <c:pt idx="4">
                  <c:v>0.0256410256410256</c:v>
                </c:pt>
                <c:pt idx="5">
                  <c:v>0.0350877192982456</c:v>
                </c:pt>
                <c:pt idx="6">
                  <c:v>0.0144927536231884</c:v>
                </c:pt>
                <c:pt idx="7">
                  <c:v>0.0153846153846154</c:v>
                </c:pt>
                <c:pt idx="8">
                  <c:v>0</c:v>
                </c:pt>
                <c:pt idx="9">
                  <c:v>0.0185185185185185</c:v>
                </c:pt>
                <c:pt idx="10">
                  <c:v>0.0357142857142857</c:v>
                </c:pt>
              </c:numCache>
            </c:numRef>
          </c:val>
        </c:ser>
        <c:ser>
          <c:idx val="2"/>
          <c:order val="1"/>
          <c:tx>
            <c:strRef>
              <c:f>'[2018_Relatório de Indicadores da PROEX - UFGD. v.3.1.xls]ações_andamento'!$B$167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v.3.1.xls]ações_andamento'!$C$167:$M$167</c:f>
              <c:numCache>
                <c:formatCode>0%</c:formatCode>
                <c:ptCount val="11"/>
                <c:pt idx="0">
                  <c:v>0</c:v>
                </c:pt>
                <c:pt idx="1">
                  <c:v>0.241379310344828</c:v>
                </c:pt>
                <c:pt idx="2">
                  <c:v>0.0277777777777778</c:v>
                </c:pt>
                <c:pt idx="3">
                  <c:v>0</c:v>
                </c:pt>
                <c:pt idx="4">
                  <c:v>0.0256410256410256</c:v>
                </c:pt>
                <c:pt idx="5">
                  <c:v>0.0350877192982456</c:v>
                </c:pt>
                <c:pt idx="6">
                  <c:v>0.0144927536231884</c:v>
                </c:pt>
                <c:pt idx="7">
                  <c:v>0.0307692307692308</c:v>
                </c:pt>
                <c:pt idx="8">
                  <c:v>0.0526315789473684</c:v>
                </c:pt>
                <c:pt idx="9">
                  <c:v>0.0185185185185185</c:v>
                </c:pt>
                <c:pt idx="10">
                  <c:v>0.0357142857142857</c:v>
                </c:pt>
              </c:numCache>
            </c:numRef>
          </c:val>
        </c:ser>
        <c:ser>
          <c:idx val="3"/>
          <c:order val="2"/>
          <c:tx>
            <c:strRef>
              <c:f>'[2018_Relatório de Indicadores da PROEX - UFGD. v.3.1.xls]ações_andamento'!$B$168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v.3.1.xls]ações_andamento'!$C$168:$M$168</c:f>
              <c:numCache>
                <c:formatCode>0%</c:formatCode>
                <c:ptCount val="11"/>
                <c:pt idx="0">
                  <c:v>0</c:v>
                </c:pt>
                <c:pt idx="1">
                  <c:v>0.0344827586206897</c:v>
                </c:pt>
                <c:pt idx="2">
                  <c:v>0.0277777777777778</c:v>
                </c:pt>
                <c:pt idx="3">
                  <c:v>0.0789473684210526</c:v>
                </c:pt>
                <c:pt idx="4">
                  <c:v>0</c:v>
                </c:pt>
                <c:pt idx="5">
                  <c:v>0.0350877192982456</c:v>
                </c:pt>
                <c:pt idx="6">
                  <c:v>0.0869565217391304</c:v>
                </c:pt>
                <c:pt idx="7">
                  <c:v>0.0153846153846154</c:v>
                </c:pt>
                <c:pt idx="8">
                  <c:v>0.0263157894736842</c:v>
                </c:pt>
                <c:pt idx="9">
                  <c:v>0.037037037037037</c:v>
                </c:pt>
                <c:pt idx="10">
                  <c:v>0.0714285714285714</c:v>
                </c:pt>
              </c:numCache>
            </c:numRef>
          </c:val>
        </c:ser>
        <c:ser>
          <c:idx val="4"/>
          <c:order val="3"/>
          <c:tx>
            <c:strRef>
              <c:f>'[2018_Relatório de Indicadores da PROEX - UFGD. v.3.1.xls]ações_andamento'!$B$169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v.3.1.xls]ações_andamento'!$C$169:$M$169</c:f>
              <c:numCache>
                <c:formatCode>0%</c:formatCode>
                <c:ptCount val="11"/>
                <c:pt idx="0">
                  <c:v>0.333333333333333</c:v>
                </c:pt>
                <c:pt idx="1">
                  <c:v>0.0344827586206897</c:v>
                </c:pt>
                <c:pt idx="2">
                  <c:v>0.111111111111111</c:v>
                </c:pt>
                <c:pt idx="3">
                  <c:v>0.0526315789473684</c:v>
                </c:pt>
                <c:pt idx="4">
                  <c:v>0.0512820512820513</c:v>
                </c:pt>
                <c:pt idx="5">
                  <c:v>0.0526315789473684</c:v>
                </c:pt>
                <c:pt idx="6">
                  <c:v>0.0289855072463768</c:v>
                </c:pt>
                <c:pt idx="7">
                  <c:v>0.0307692307692308</c:v>
                </c:pt>
                <c:pt idx="8">
                  <c:v>0.105263157894737</c:v>
                </c:pt>
                <c:pt idx="9">
                  <c:v>0.037037037037037</c:v>
                </c:pt>
                <c:pt idx="10">
                  <c:v>0.0178571428571429</c:v>
                </c:pt>
              </c:numCache>
            </c:numRef>
          </c:val>
        </c:ser>
        <c:ser>
          <c:idx val="5"/>
          <c:order val="4"/>
          <c:tx>
            <c:strRef>
              <c:f>'[2018_Relatório de Indicadores da PROEX - UFGD. v.3.1.xls]ações_andamento'!$B$170</c:f>
              <c:strCache>
                <c:ptCount val="1"/>
                <c:pt idx="0">
                  <c:v>FADIR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v.3.1.xls]ações_andamento'!$C$170:$M$170</c:f>
              <c:numCache>
                <c:formatCode>0%</c:formatCode>
                <c:ptCount val="11"/>
                <c:pt idx="0">
                  <c:v>0.166666666666667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0.0256410256410256</c:v>
                </c:pt>
                <c:pt idx="5">
                  <c:v>0.0701754385964912</c:v>
                </c:pt>
                <c:pt idx="6">
                  <c:v>0.0289855072463768</c:v>
                </c:pt>
                <c:pt idx="7">
                  <c:v>0.0615384615384615</c:v>
                </c:pt>
                <c:pt idx="8">
                  <c:v>0.0263157894736842</c:v>
                </c:pt>
                <c:pt idx="9">
                  <c:v>0.0185185185185185</c:v>
                </c:pt>
                <c:pt idx="10">
                  <c:v>0.0357142857142857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v.3.1.xls]ações_andamento'!$B$171</c:f>
              <c:strCache>
                <c:ptCount val="1"/>
                <c:pt idx="0">
                  <c:v>FAED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v.3.1.xls]ações_andamento'!$C$171:$M$171</c:f>
              <c:numCache>
                <c:formatCode>0%</c:formatCode>
                <c:ptCount val="11"/>
                <c:pt idx="0">
                  <c:v>0</c:v>
                </c:pt>
                <c:pt idx="1">
                  <c:v>0.0344827586206897</c:v>
                </c:pt>
                <c:pt idx="2">
                  <c:v>0.0555555555555556</c:v>
                </c:pt>
                <c:pt idx="3">
                  <c:v>0.131578947368421</c:v>
                </c:pt>
                <c:pt idx="4">
                  <c:v>0.0256410256410256</c:v>
                </c:pt>
                <c:pt idx="5">
                  <c:v>0.0350877192982456</c:v>
                </c:pt>
                <c:pt idx="6">
                  <c:v>0.0289855072463768</c:v>
                </c:pt>
                <c:pt idx="7">
                  <c:v>0.0307692307692308</c:v>
                </c:pt>
                <c:pt idx="8">
                  <c:v>0.0526315789473684</c:v>
                </c:pt>
                <c:pt idx="9">
                  <c:v>0.0277777777777778</c:v>
                </c:pt>
                <c:pt idx="10">
                  <c:v>0.0535714285714286</c:v>
                </c:pt>
              </c:numCache>
            </c:numRef>
          </c:val>
        </c:ser>
        <c:ser>
          <c:idx val="7"/>
          <c:order val="6"/>
          <c:tx>
            <c:strRef>
              <c:f>'[2018_Relatório de Indicadores da PROEX - UFGD. v.3.1.xls]ações_andamento'!$B$172</c:f>
              <c:strCache>
                <c:ptCount val="1"/>
                <c:pt idx="0">
                  <c:v>FAEN</c:v>
                </c:pt>
              </c:strCache>
            </c:strRef>
          </c:tx>
          <c:spPr>
            <a:solidFill>
              <a:srgbClr val="FF881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v.3.1.xls]ações_andamento'!$C$172:$M$172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0.0526315789473684</c:v>
                </c:pt>
                <c:pt idx="6">
                  <c:v>0.0289855072463768</c:v>
                </c:pt>
                <c:pt idx="7">
                  <c:v>0.0769230769230769</c:v>
                </c:pt>
                <c:pt idx="8">
                  <c:v>0.0526315789473684</c:v>
                </c:pt>
                <c:pt idx="9">
                  <c:v>0.101851851851852</c:v>
                </c:pt>
                <c:pt idx="10">
                  <c:v>0.107142857142857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v.3.1.xls]ações_andamento'!$B$173</c:f>
              <c:strCache>
                <c:ptCount val="1"/>
                <c:pt idx="0">
                  <c:v>FAIND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v.3.1.xls]ações_andamento'!$C$173:$M$173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0.0350877192982456</c:v>
                </c:pt>
                <c:pt idx="6">
                  <c:v>0.0579710144927536</c:v>
                </c:pt>
                <c:pt idx="7">
                  <c:v>0.0153846153846154</c:v>
                </c:pt>
                <c:pt idx="8">
                  <c:v>0</c:v>
                </c:pt>
                <c:pt idx="9">
                  <c:v>0.0185185185185185</c:v>
                </c:pt>
                <c:pt idx="10">
                  <c:v>0.0714285714285714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v.3.1.xls]ações_andamento'!$B$174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v.3.1.xls]ações_andamento'!$C$174:$M$174</c:f>
              <c:numCache>
                <c:formatCode>0%</c:formatCode>
                <c:ptCount val="11"/>
                <c:pt idx="0">
                  <c:v>0.166666666666667</c:v>
                </c:pt>
                <c:pt idx="1">
                  <c:v>0.241379310344828</c:v>
                </c:pt>
                <c:pt idx="2">
                  <c:v>0.222222222222222</c:v>
                </c:pt>
                <c:pt idx="3">
                  <c:v>0.236842105263158</c:v>
                </c:pt>
                <c:pt idx="4">
                  <c:v>0.205128205128205</c:v>
                </c:pt>
                <c:pt idx="5">
                  <c:v>0.0526315789473684</c:v>
                </c:pt>
                <c:pt idx="6">
                  <c:v>0.202898550724638</c:v>
                </c:pt>
                <c:pt idx="7">
                  <c:v>0.215384615384615</c:v>
                </c:pt>
                <c:pt idx="8">
                  <c:v>0.0789473684210526</c:v>
                </c:pt>
                <c:pt idx="9">
                  <c:v>0.175925925925926</c:v>
                </c:pt>
                <c:pt idx="10">
                  <c:v>0.0535714285714286</c:v>
                </c:pt>
              </c:numCache>
            </c:numRef>
          </c:val>
        </c:ser>
        <c:ser>
          <c:idx val="10"/>
          <c:order val="9"/>
          <c:tx>
            <c:strRef>
              <c:f>'[2018_Relatório de Indicadores da PROEX - UFGD. v.3.1.xls]ações_andamento'!$B$175</c:f>
              <c:strCache>
                <c:ptCount val="1"/>
                <c:pt idx="0">
                  <c:v>FCBA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v.3.1.xls]ações_andamento'!$C$175:$M$175</c:f>
              <c:numCache>
                <c:formatCode>0%</c:formatCode>
                <c:ptCount val="11"/>
                <c:pt idx="0">
                  <c:v>0</c:v>
                </c:pt>
                <c:pt idx="1">
                  <c:v>0.137931034482759</c:v>
                </c:pt>
                <c:pt idx="2">
                  <c:v>0.0277777777777778</c:v>
                </c:pt>
                <c:pt idx="3">
                  <c:v>0.0263157894736842</c:v>
                </c:pt>
                <c:pt idx="4">
                  <c:v>0.102564102564103</c:v>
                </c:pt>
                <c:pt idx="5">
                  <c:v>0.105263157894737</c:v>
                </c:pt>
                <c:pt idx="6">
                  <c:v>0.072463768115942</c:v>
                </c:pt>
                <c:pt idx="7">
                  <c:v>0.0923076923076923</c:v>
                </c:pt>
                <c:pt idx="8">
                  <c:v>0.0263157894736842</c:v>
                </c:pt>
                <c:pt idx="9">
                  <c:v>0.12037037037037</c:v>
                </c:pt>
                <c:pt idx="10">
                  <c:v>0.0178571428571429</c:v>
                </c:pt>
              </c:numCache>
            </c:numRef>
          </c:val>
        </c:ser>
        <c:ser>
          <c:idx val="11"/>
          <c:order val="10"/>
          <c:tx>
            <c:strRef>
              <c:f>'[2018_Relatório de Indicadores da PROEX - UFGD. v.3.1.xls]ações_andamento'!$B$176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v.3.1.xls]ações_andamento'!$C$176:$M$176</c:f>
              <c:numCache>
                <c:formatCode>0%</c:formatCode>
                <c:ptCount val="11"/>
                <c:pt idx="0">
                  <c:v>0.166666666666667</c:v>
                </c:pt>
                <c:pt idx="1">
                  <c:v>0.172413793103448</c:v>
                </c:pt>
                <c:pt idx="2">
                  <c:v>0.111111111111111</c:v>
                </c:pt>
                <c:pt idx="3">
                  <c:v>0.105263157894737</c:v>
                </c:pt>
                <c:pt idx="4">
                  <c:v>0.0512820512820513</c:v>
                </c:pt>
                <c:pt idx="5">
                  <c:v>0.12280701754386</c:v>
                </c:pt>
                <c:pt idx="6">
                  <c:v>0.115942028985507</c:v>
                </c:pt>
                <c:pt idx="7">
                  <c:v>0.0615384615384615</c:v>
                </c:pt>
                <c:pt idx="8">
                  <c:v>0.105263157894737</c:v>
                </c:pt>
                <c:pt idx="9">
                  <c:v>0.0648148148148148</c:v>
                </c:pt>
                <c:pt idx="10">
                  <c:v>0.0535714285714286</c:v>
                </c:pt>
              </c:numCache>
            </c:numRef>
          </c:val>
        </c:ser>
        <c:ser>
          <c:idx val="12"/>
          <c:order val="11"/>
          <c:tx>
            <c:strRef>
              <c:f>'[2018_Relatório de Indicadores da PROEX - UFGD. v.3.1.xls]ações_andamento'!$B$177</c:f>
              <c:strCache>
                <c:ptCount val="1"/>
                <c:pt idx="0">
                  <c:v>FCS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v.3.1.xls]ações_andamento'!$C$177:$M$177</c:f>
              <c:numCache>
                <c:formatCode>0%</c:formatCode>
                <c:ptCount val="11"/>
                <c:pt idx="0">
                  <c:v>0</c:v>
                </c:pt>
                <c:pt idx="1">
                  <c:v>0.103448275862069</c:v>
                </c:pt>
                <c:pt idx="2">
                  <c:v>0.277777777777778</c:v>
                </c:pt>
                <c:pt idx="3">
                  <c:v>0.157894736842105</c:v>
                </c:pt>
                <c:pt idx="4">
                  <c:v>0.153846153846154</c:v>
                </c:pt>
                <c:pt idx="5">
                  <c:v>0.228070175438596</c:v>
                </c:pt>
                <c:pt idx="6">
                  <c:v>0.246376811594203</c:v>
                </c:pt>
                <c:pt idx="7">
                  <c:v>0.215384615384615</c:v>
                </c:pt>
                <c:pt idx="8">
                  <c:v>0.184210526315789</c:v>
                </c:pt>
                <c:pt idx="9">
                  <c:v>0.185185185185185</c:v>
                </c:pt>
                <c:pt idx="10">
                  <c:v>0.160714285714286</c:v>
                </c:pt>
              </c:numCache>
            </c:numRef>
          </c:val>
        </c:ser>
        <c:ser>
          <c:idx val="13"/>
          <c:order val="12"/>
          <c:tx>
            <c:strRef>
              <c:f>'[2018_Relatório de Indicadores da PROEX - UFGD. v.3.1.xls]ações_andamento'!$B$178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v.3.1.xls]ações_andamento'!$C$165:$M$165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v.3.1.xls]ações_andamento'!$C$178:$M$178</c:f>
              <c:numCache>
                <c:formatCode>0%</c:formatCode>
                <c:ptCount val="11"/>
                <c:pt idx="0">
                  <c:v>0.166666666666667</c:v>
                </c:pt>
                <c:pt idx="1">
                  <c:v>0</c:v>
                </c:pt>
                <c:pt idx="2">
                  <c:v>0.138888888888889</c:v>
                </c:pt>
                <c:pt idx="3">
                  <c:v>0.184210526315789</c:v>
                </c:pt>
                <c:pt idx="4">
                  <c:v>0.333333333333333</c:v>
                </c:pt>
                <c:pt idx="5">
                  <c:v>0.140350877192982</c:v>
                </c:pt>
                <c:pt idx="6">
                  <c:v>0.072463768115942</c:v>
                </c:pt>
                <c:pt idx="7">
                  <c:v>0.138461538461538</c:v>
                </c:pt>
                <c:pt idx="8">
                  <c:v>0.289473684210526</c:v>
                </c:pt>
                <c:pt idx="9">
                  <c:v>0.175925925925926</c:v>
                </c:pt>
                <c:pt idx="10">
                  <c:v>0.285714285714286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494720927"/>
        <c:axId val="242875437"/>
      </c:barChart>
      <c:catAx>
        <c:axId val="49472092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</a:p>
        </c:txPr>
        <c:crossAx val="242875437"/>
        <c:crosses val="autoZero"/>
        <c:auto val="1"/>
        <c:lblAlgn val="ctr"/>
        <c:lblOffset val="100"/>
        <c:noMultiLvlLbl val="0"/>
      </c:catAx>
      <c:valAx>
        <c:axId val="242875437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</a:p>
        </c:txPr>
        <c:crossAx val="49472092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1"/>
          <c:order val="0"/>
          <c:tx>
            <c:strRef>
              <c:f>'[2018_Relatório de Indicadores da PROEX - UFGD. v.3.1.xls]ações_aprovadas'!$B$166</c:f>
              <c:strCache>
                <c:ptCount val="1"/>
                <c:pt idx="0">
                  <c:v>EAD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v.3.1.xls]ações_aprovadas'!$C$166:$M$166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0.00609756097560976</c:v>
                </c:pt>
                <c:pt idx="4">
                  <c:v>0</c:v>
                </c:pt>
                <c:pt idx="5">
                  <c:v>0.00578034682080925</c:v>
                </c:pt>
                <c:pt idx="6">
                  <c:v>0.0112994350282486</c:v>
                </c:pt>
                <c:pt idx="7">
                  <c:v>0.00826446280991736</c:v>
                </c:pt>
                <c:pt idx="8">
                  <c:v>0.00995024875621891</c:v>
                </c:pt>
                <c:pt idx="9">
                  <c:v>0.0131578947368421</c:v>
                </c:pt>
                <c:pt idx="10">
                  <c:v>0.0170940170940171</c:v>
                </c:pt>
              </c:numCache>
            </c:numRef>
          </c:val>
        </c:ser>
        <c:ser>
          <c:idx val="2"/>
          <c:order val="1"/>
          <c:tx>
            <c:strRef>
              <c:f>'[2018_Relatório de Indicadores da PROEX - UFGD. v.3.1.xls]ações_aprovadas'!$B$167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v.3.1.xls]ações_aprovadas'!$C$167:$M$167</c:f>
              <c:numCache>
                <c:formatCode>0%</c:formatCode>
                <c:ptCount val="11"/>
                <c:pt idx="0">
                  <c:v>0</c:v>
                </c:pt>
                <c:pt idx="1">
                  <c:v>0.176991150442478</c:v>
                </c:pt>
                <c:pt idx="2">
                  <c:v>0.0466666666666667</c:v>
                </c:pt>
                <c:pt idx="3">
                  <c:v>0.0731707317073171</c:v>
                </c:pt>
                <c:pt idx="4">
                  <c:v>0.037037037037037</c:v>
                </c:pt>
                <c:pt idx="5">
                  <c:v>0.0404624277456647</c:v>
                </c:pt>
                <c:pt idx="6">
                  <c:v>0.0451977401129944</c:v>
                </c:pt>
                <c:pt idx="7">
                  <c:v>0.0743801652892562</c:v>
                </c:pt>
                <c:pt idx="8">
                  <c:v>0.0447761194029851</c:v>
                </c:pt>
                <c:pt idx="9">
                  <c:v>0.0701754385964912</c:v>
                </c:pt>
                <c:pt idx="10">
                  <c:v>0.0641025641025641</c:v>
                </c:pt>
              </c:numCache>
            </c:numRef>
          </c:val>
        </c:ser>
        <c:ser>
          <c:idx val="3"/>
          <c:order val="2"/>
          <c:tx>
            <c:strRef>
              <c:f>'[2018_Relatório de Indicadores da PROEX - UFGD. v.3.1.xls]ações_aprovadas'!$B$168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v.3.1.xls]ações_aprovadas'!$C$168:$M$168</c:f>
              <c:numCache>
                <c:formatCode>0%</c:formatCode>
                <c:ptCount val="11"/>
                <c:pt idx="0">
                  <c:v>0</c:v>
                </c:pt>
                <c:pt idx="1">
                  <c:v>0.0265486725663717</c:v>
                </c:pt>
                <c:pt idx="2">
                  <c:v>0.00666666666666667</c:v>
                </c:pt>
                <c:pt idx="3">
                  <c:v>0.0426829268292683</c:v>
                </c:pt>
                <c:pt idx="4">
                  <c:v>0.0211640211640212</c:v>
                </c:pt>
                <c:pt idx="5">
                  <c:v>0.0346820809248555</c:v>
                </c:pt>
                <c:pt idx="6">
                  <c:v>0.0564971751412429</c:v>
                </c:pt>
                <c:pt idx="7">
                  <c:v>0.0165289256198347</c:v>
                </c:pt>
                <c:pt idx="8">
                  <c:v>0.0298507462686567</c:v>
                </c:pt>
                <c:pt idx="9">
                  <c:v>0.0350877192982456</c:v>
                </c:pt>
                <c:pt idx="10">
                  <c:v>0.0726495726495727</c:v>
                </c:pt>
              </c:numCache>
            </c:numRef>
          </c:val>
        </c:ser>
        <c:ser>
          <c:idx val="4"/>
          <c:order val="3"/>
          <c:tx>
            <c:strRef>
              <c:f>'[2018_Relatório de Indicadores da PROEX - UFGD. v.3.1.xls]ações_aprovadas'!$B$169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v.3.1.xls]ações_aprovadas'!$C$169:$M$169</c:f>
              <c:numCache>
                <c:formatCode>0%</c:formatCode>
                <c:ptCount val="11"/>
                <c:pt idx="0">
                  <c:v>0.181818181818182</c:v>
                </c:pt>
                <c:pt idx="1">
                  <c:v>0.0265486725663717</c:v>
                </c:pt>
                <c:pt idx="2">
                  <c:v>0.06</c:v>
                </c:pt>
                <c:pt idx="3">
                  <c:v>0.0548780487804878</c:v>
                </c:pt>
                <c:pt idx="4">
                  <c:v>0.0687830687830688</c:v>
                </c:pt>
                <c:pt idx="5">
                  <c:v>0.0346820809248555</c:v>
                </c:pt>
                <c:pt idx="6">
                  <c:v>0.0621468926553672</c:v>
                </c:pt>
                <c:pt idx="7">
                  <c:v>0.0661157024793388</c:v>
                </c:pt>
                <c:pt idx="8">
                  <c:v>0.104477611940299</c:v>
                </c:pt>
                <c:pt idx="9">
                  <c:v>0.087719298245614</c:v>
                </c:pt>
                <c:pt idx="10">
                  <c:v>0.0811965811965812</c:v>
                </c:pt>
              </c:numCache>
            </c:numRef>
          </c:val>
        </c:ser>
        <c:ser>
          <c:idx val="5"/>
          <c:order val="4"/>
          <c:tx>
            <c:strRef>
              <c:f>'[2018_Relatório de Indicadores da PROEX - UFGD. v.3.1.xls]ações_aprovadas'!$B$170</c:f>
              <c:strCache>
                <c:ptCount val="1"/>
                <c:pt idx="0">
                  <c:v>FADIR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v.3.1.xls]ações_aprovadas'!$C$170:$M$170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0.0353982300884956</c:v>
                </c:pt>
                <c:pt idx="2">
                  <c:v>0.04</c:v>
                </c:pt>
                <c:pt idx="3">
                  <c:v>0.0487804878048781</c:v>
                </c:pt>
                <c:pt idx="4">
                  <c:v>0.0952380952380952</c:v>
                </c:pt>
                <c:pt idx="5">
                  <c:v>0.0635838150289017</c:v>
                </c:pt>
                <c:pt idx="6">
                  <c:v>0.0564971751412429</c:v>
                </c:pt>
                <c:pt idx="7">
                  <c:v>0.0578512396694215</c:v>
                </c:pt>
                <c:pt idx="8">
                  <c:v>0.0398009950248756</c:v>
                </c:pt>
                <c:pt idx="9">
                  <c:v>0.0263157894736842</c:v>
                </c:pt>
                <c:pt idx="10">
                  <c:v>0.0384615384615385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v.3.1.xls]ações_aprovadas'!$B$171</c:f>
              <c:strCache>
                <c:ptCount val="1"/>
                <c:pt idx="0">
                  <c:v>FAED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v.3.1.xls]ações_aprovadas'!$C$171:$M$171</c:f>
              <c:numCache>
                <c:formatCode>0%</c:formatCode>
                <c:ptCount val="11"/>
                <c:pt idx="0">
                  <c:v>0</c:v>
                </c:pt>
                <c:pt idx="1">
                  <c:v>0.106194690265487</c:v>
                </c:pt>
                <c:pt idx="2">
                  <c:v>0.0933333333333333</c:v>
                </c:pt>
                <c:pt idx="3">
                  <c:v>0.103658536585366</c:v>
                </c:pt>
                <c:pt idx="4">
                  <c:v>0.0634920634920635</c:v>
                </c:pt>
                <c:pt idx="5">
                  <c:v>0.0635838150289017</c:v>
                </c:pt>
                <c:pt idx="6">
                  <c:v>0.0564971751412429</c:v>
                </c:pt>
                <c:pt idx="7">
                  <c:v>0.0413223140495868</c:v>
                </c:pt>
                <c:pt idx="8">
                  <c:v>0.0945273631840796</c:v>
                </c:pt>
                <c:pt idx="9">
                  <c:v>0.0570175438596491</c:v>
                </c:pt>
                <c:pt idx="10">
                  <c:v>0.0641025641025641</c:v>
                </c:pt>
              </c:numCache>
            </c:numRef>
          </c:val>
        </c:ser>
        <c:ser>
          <c:idx val="7"/>
          <c:order val="6"/>
          <c:tx>
            <c:strRef>
              <c:f>'[2018_Relatório de Indicadores da PROEX - UFGD. v.3.1.xls]ações_aprovadas'!$B$172</c:f>
              <c:strCache>
                <c:ptCount val="1"/>
                <c:pt idx="0">
                  <c:v>FAEN</c:v>
                </c:pt>
              </c:strCache>
            </c:strRef>
          </c:tx>
          <c:spPr>
            <a:solidFill>
              <a:srgbClr val="FF881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v.3.1.xls]ações_aprovadas'!$C$172:$M$172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0.0182926829268293</c:v>
                </c:pt>
                <c:pt idx="4">
                  <c:v>0.0264550264550265</c:v>
                </c:pt>
                <c:pt idx="5">
                  <c:v>0.0635838150289017</c:v>
                </c:pt>
                <c:pt idx="6">
                  <c:v>0.0508474576271186</c:v>
                </c:pt>
                <c:pt idx="7">
                  <c:v>0.0578512396694215</c:v>
                </c:pt>
                <c:pt idx="8">
                  <c:v>0.0298507462686567</c:v>
                </c:pt>
                <c:pt idx="9">
                  <c:v>0.0614035087719298</c:v>
                </c:pt>
                <c:pt idx="10">
                  <c:v>0.0641025641025641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v.3.1.xls]ações_aprovadas'!$B$173</c:f>
              <c:strCache>
                <c:ptCount val="1"/>
                <c:pt idx="0">
                  <c:v>FAIND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v.3.1.xls]ações_aprovadas'!$C$173:$M$173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0.0115606936416185</c:v>
                </c:pt>
                <c:pt idx="6">
                  <c:v>0.0282485875706215</c:v>
                </c:pt>
                <c:pt idx="7">
                  <c:v>0.00826446280991736</c:v>
                </c:pt>
                <c:pt idx="8">
                  <c:v>0.0298507462686567</c:v>
                </c:pt>
                <c:pt idx="9">
                  <c:v>0.0175438596491228</c:v>
                </c:pt>
                <c:pt idx="10">
                  <c:v>0.0384615384615385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v.3.1.xls]ações_aprovadas'!$B$174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v.3.1.xls]ações_aprovadas'!$C$174:$M$174</c:f>
              <c:numCache>
                <c:formatCode>0%</c:formatCode>
                <c:ptCount val="11"/>
                <c:pt idx="0">
                  <c:v>0.272727272727273</c:v>
                </c:pt>
                <c:pt idx="1">
                  <c:v>0.150442477876106</c:v>
                </c:pt>
                <c:pt idx="2">
                  <c:v>0.133333333333333</c:v>
                </c:pt>
                <c:pt idx="3">
                  <c:v>0.121951219512195</c:v>
                </c:pt>
                <c:pt idx="4">
                  <c:v>0.0846560846560847</c:v>
                </c:pt>
                <c:pt idx="5">
                  <c:v>0.109826589595376</c:v>
                </c:pt>
                <c:pt idx="6">
                  <c:v>0.180790960451977</c:v>
                </c:pt>
                <c:pt idx="7">
                  <c:v>0.165289256198347</c:v>
                </c:pt>
                <c:pt idx="8">
                  <c:v>0.124378109452736</c:v>
                </c:pt>
                <c:pt idx="9">
                  <c:v>0.12280701754386</c:v>
                </c:pt>
                <c:pt idx="10">
                  <c:v>0.11965811965812</c:v>
                </c:pt>
              </c:numCache>
            </c:numRef>
          </c:val>
        </c:ser>
        <c:ser>
          <c:idx val="10"/>
          <c:order val="9"/>
          <c:tx>
            <c:strRef>
              <c:f>'[2018_Relatório de Indicadores da PROEX - UFGD. v.3.1.xls]ações_aprovadas'!$B$175</c:f>
              <c:strCache>
                <c:ptCount val="1"/>
                <c:pt idx="0">
                  <c:v>FCBA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v.3.1.xls]ações_aprovadas'!$C$175:$M$175</c:f>
              <c:numCache>
                <c:formatCode>0%</c:formatCode>
                <c:ptCount val="11"/>
                <c:pt idx="0">
                  <c:v>0</c:v>
                </c:pt>
                <c:pt idx="1">
                  <c:v>0.115044247787611</c:v>
                </c:pt>
                <c:pt idx="2">
                  <c:v>0.1</c:v>
                </c:pt>
                <c:pt idx="3">
                  <c:v>0.0670731707317073</c:v>
                </c:pt>
                <c:pt idx="4">
                  <c:v>0.201058201058201</c:v>
                </c:pt>
                <c:pt idx="5">
                  <c:v>0.138728323699422</c:v>
                </c:pt>
                <c:pt idx="6">
                  <c:v>0.112994350282486</c:v>
                </c:pt>
                <c:pt idx="7">
                  <c:v>0.0991735537190083</c:v>
                </c:pt>
                <c:pt idx="8">
                  <c:v>0.0995024875621891</c:v>
                </c:pt>
                <c:pt idx="9">
                  <c:v>0.114035087719298</c:v>
                </c:pt>
                <c:pt idx="10">
                  <c:v>0.0641025641025641</c:v>
                </c:pt>
              </c:numCache>
            </c:numRef>
          </c:val>
        </c:ser>
        <c:ser>
          <c:idx val="11"/>
          <c:order val="10"/>
          <c:tx>
            <c:strRef>
              <c:f>'[2018_Relatório de Indicadores da PROEX - UFGD. v.3.1.xls]ações_aprovadas'!$B$176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v.3.1.xls]ações_aprovadas'!$C$176:$M$176</c:f>
              <c:numCache>
                <c:formatCode>0%</c:formatCode>
                <c:ptCount val="11"/>
                <c:pt idx="0">
                  <c:v>0.181818181818182</c:v>
                </c:pt>
                <c:pt idx="1">
                  <c:v>0.106194690265487</c:v>
                </c:pt>
                <c:pt idx="2">
                  <c:v>0.12</c:v>
                </c:pt>
                <c:pt idx="3">
                  <c:v>0.0914634146341463</c:v>
                </c:pt>
                <c:pt idx="4">
                  <c:v>0.0899470899470899</c:v>
                </c:pt>
                <c:pt idx="5">
                  <c:v>0.092485549132948</c:v>
                </c:pt>
                <c:pt idx="6">
                  <c:v>0.0677966101694915</c:v>
                </c:pt>
                <c:pt idx="7">
                  <c:v>0.0578512396694215</c:v>
                </c:pt>
                <c:pt idx="8">
                  <c:v>0.0646766169154229</c:v>
                </c:pt>
                <c:pt idx="9">
                  <c:v>0.0745614035087719</c:v>
                </c:pt>
                <c:pt idx="10">
                  <c:v>0.0641025641025641</c:v>
                </c:pt>
              </c:numCache>
            </c:numRef>
          </c:val>
        </c:ser>
        <c:ser>
          <c:idx val="12"/>
          <c:order val="11"/>
          <c:tx>
            <c:strRef>
              <c:f>'[2018_Relatório de Indicadores da PROEX - UFGD. v.3.1.xls]ações_aprovadas'!$B$177</c:f>
              <c:strCache>
                <c:ptCount val="1"/>
                <c:pt idx="0">
                  <c:v>FCS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v.3.1.xls]ações_aprovadas'!$C$177:$M$177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0.0707964601769911</c:v>
                </c:pt>
                <c:pt idx="2">
                  <c:v>0.186666666666667</c:v>
                </c:pt>
                <c:pt idx="3">
                  <c:v>0.164634146341463</c:v>
                </c:pt>
                <c:pt idx="4">
                  <c:v>0.142857142857143</c:v>
                </c:pt>
                <c:pt idx="5">
                  <c:v>0.161849710982659</c:v>
                </c:pt>
                <c:pt idx="6">
                  <c:v>0.163841807909605</c:v>
                </c:pt>
                <c:pt idx="7">
                  <c:v>0.206611570247934</c:v>
                </c:pt>
                <c:pt idx="8">
                  <c:v>0.159203980099502</c:v>
                </c:pt>
                <c:pt idx="9">
                  <c:v>0.153508771929825</c:v>
                </c:pt>
                <c:pt idx="10">
                  <c:v>0.136752136752137</c:v>
                </c:pt>
              </c:numCache>
            </c:numRef>
          </c:val>
        </c:ser>
        <c:ser>
          <c:idx val="13"/>
          <c:order val="12"/>
          <c:tx>
            <c:strRef>
              <c:f>'[2018_Relatório de Indicadores da PROEX - UFGD. v.3.1.xls]ações_aprovadas'!$B$178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'[2018_Relatório de Indicadores da PROEX - UFGD. v.3.1.xls]ações_aprovadas'!$C$165:$M$165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v.3.1.xls]ações_aprovadas'!$C$178:$M$178</c:f>
              <c:numCache>
                <c:formatCode>0%</c:formatCode>
                <c:ptCount val="11"/>
                <c:pt idx="0">
                  <c:v>0.181818181818182</c:v>
                </c:pt>
                <c:pt idx="1">
                  <c:v>0.185840707964602</c:v>
                </c:pt>
                <c:pt idx="2">
                  <c:v>0.213333333333333</c:v>
                </c:pt>
                <c:pt idx="3">
                  <c:v>0.207317073170732</c:v>
                </c:pt>
                <c:pt idx="4">
                  <c:v>0.169312169312169</c:v>
                </c:pt>
                <c:pt idx="5">
                  <c:v>0.179190751445087</c:v>
                </c:pt>
                <c:pt idx="6">
                  <c:v>0.107344632768362</c:v>
                </c:pt>
                <c:pt idx="7">
                  <c:v>0.140495867768595</c:v>
                </c:pt>
                <c:pt idx="8">
                  <c:v>0.169154228855721</c:v>
                </c:pt>
                <c:pt idx="9">
                  <c:v>0.166666666666667</c:v>
                </c:pt>
                <c:pt idx="10">
                  <c:v>0.175213675213675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52163566"/>
        <c:axId val="840919639"/>
      </c:barChart>
      <c:catAx>
        <c:axId val="25216356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</a:p>
        </c:txPr>
        <c:crossAx val="840919639"/>
        <c:crosses val="autoZero"/>
        <c:auto val="1"/>
        <c:lblAlgn val="ctr"/>
        <c:lblOffset val="100"/>
        <c:noMultiLvlLbl val="0"/>
      </c:catAx>
      <c:valAx>
        <c:axId val="840919639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</a:p>
        </c:txPr>
        <c:crossAx val="25216356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71659531152"/>
          <c:y val="0.125"/>
          <c:w val="0.805101943055597"/>
          <c:h val="0.646908439329699"/>
        </c:manualLayout>
      </c:layout>
      <c:barChart>
        <c:barDir val="col"/>
        <c:grouping val="percentStacked"/>
        <c:varyColors val="0"/>
        <c:ser>
          <c:idx val="3"/>
          <c:order val="0"/>
          <c:tx>
            <c:strRef>
              <c:f>'[2018_Relatório de Indicadores da PROEX - UFGD. v.3.1.xls]ações_execução'!$B$66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v.3.1.xls]ações_execução'!$C$65:$M$65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v.3.1.xls]ações_execução'!$C$66:$M$66</c:f>
              <c:numCache>
                <c:formatCode>0%</c:formatCode>
                <c:ptCount val="11"/>
                <c:pt idx="0">
                  <c:v>0.909090909090909</c:v>
                </c:pt>
                <c:pt idx="1">
                  <c:v>0.873949579831933</c:v>
                </c:pt>
                <c:pt idx="2">
                  <c:v>0.744444444444444</c:v>
                </c:pt>
                <c:pt idx="3">
                  <c:v>0.768844221105528</c:v>
                </c:pt>
                <c:pt idx="4">
                  <c:v>0.704845814977974</c:v>
                </c:pt>
                <c:pt idx="5">
                  <c:v>0.75</c:v>
                </c:pt>
                <c:pt idx="6">
                  <c:v>0.8</c:v>
                </c:pt>
                <c:pt idx="7">
                  <c:v>0.853403141361257</c:v>
                </c:pt>
                <c:pt idx="8">
                  <c:v>0.840909090909091</c:v>
                </c:pt>
                <c:pt idx="9">
                  <c:v>0.792452830188679</c:v>
                </c:pt>
                <c:pt idx="10">
                  <c:v>0.809941520467836</c:v>
                </c:pt>
              </c:numCache>
            </c:numRef>
          </c:val>
        </c:ser>
        <c:ser>
          <c:idx val="4"/>
          <c:order val="1"/>
          <c:tx>
            <c:strRef>
              <c:f>'[2018_Relatório de Indicadores da PROEX - UFGD. v.3.1.xls]ações_execução'!$B$67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accent3"/>
              </a:solidFill>
            </c:spPr>
          </c:dPt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v.3.1.xls]ações_execução'!$C$65:$M$65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v.3.1.xls]ações_execução'!$C$67:$M$67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0.0420168067226891</c:v>
                </c:pt>
                <c:pt idx="2">
                  <c:v>0.144444444444444</c:v>
                </c:pt>
                <c:pt idx="3">
                  <c:v>0.110552763819095</c:v>
                </c:pt>
                <c:pt idx="4">
                  <c:v>0.185022026431718</c:v>
                </c:pt>
                <c:pt idx="5">
                  <c:v>0.132075471698113</c:v>
                </c:pt>
                <c:pt idx="6">
                  <c:v>0.136170212765957</c:v>
                </c:pt>
                <c:pt idx="7">
                  <c:v>0.0994764397905759</c:v>
                </c:pt>
                <c:pt idx="8">
                  <c:v>0.0795454545454545</c:v>
                </c:pt>
                <c:pt idx="9">
                  <c:v>0.10188679245283</c:v>
                </c:pt>
                <c:pt idx="10">
                  <c:v>0.10233918128655</c:v>
                </c:pt>
              </c:numCache>
            </c:numRef>
          </c:val>
        </c:ser>
        <c:ser>
          <c:idx val="5"/>
          <c:order val="2"/>
          <c:tx>
            <c:strRef>
              <c:f>'[2018_Relatório de Indicadores da PROEX - UFGD. v.3.1.xls]ações_execução'!$B$68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0.00190114068441063"/>
                  <c:y val="-0.0448717948717949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FFFFFF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v.3.1.xls]ações_execução'!$C$65:$M$65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v.3.1.xls]ações_execução'!$C$68:$M$68</c:f>
              <c:numCache>
                <c:formatCode>0%</c:formatCode>
                <c:ptCount val="11"/>
                <c:pt idx="0">
                  <c:v>0</c:v>
                </c:pt>
                <c:pt idx="1">
                  <c:v>0.0840336134453782</c:v>
                </c:pt>
                <c:pt idx="2">
                  <c:v>0.111111111111111</c:v>
                </c:pt>
                <c:pt idx="3">
                  <c:v>0.120603015075377</c:v>
                </c:pt>
                <c:pt idx="4">
                  <c:v>0.110132158590308</c:v>
                </c:pt>
                <c:pt idx="5">
                  <c:v>0.117924528301887</c:v>
                </c:pt>
                <c:pt idx="6">
                  <c:v>0.0638297872340425</c:v>
                </c:pt>
                <c:pt idx="7">
                  <c:v>0.0471204188481675</c:v>
                </c:pt>
                <c:pt idx="8">
                  <c:v>0.0795454545454545</c:v>
                </c:pt>
                <c:pt idx="9">
                  <c:v>0.105660377358491</c:v>
                </c:pt>
                <c:pt idx="10">
                  <c:v>0.087719298245614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771843607"/>
        <c:axId val="242903344"/>
      </c:barChart>
      <c:catAx>
        <c:axId val="771843607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42903344"/>
        <c:crosses val="autoZero"/>
        <c:auto val="1"/>
        <c:lblAlgn val="ctr"/>
        <c:lblOffset val="100"/>
        <c:noMultiLvlLbl val="0"/>
      </c:catAx>
      <c:valAx>
        <c:axId val="2429033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771843607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51968503937"/>
          <c:y val="0.88771337317775"/>
          <c:w val="0.550914837772938"/>
          <c:h val="0.057799449767574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71659531152"/>
          <c:y val="0.125"/>
          <c:w val="0.805101943055597"/>
          <c:h val="0.646908439329699"/>
        </c:manualLayout>
      </c:layout>
      <c:barChart>
        <c:barDir val="col"/>
        <c:grouping val="percentStacked"/>
        <c:varyColors val="0"/>
        <c:ser>
          <c:idx val="3"/>
          <c:order val="0"/>
          <c:tx>
            <c:strRef>
              <c:f>'[2018_Relatório de Indicadores da PROEX - UFGD. v.3.1.xls]ações_concluídas'!$B$66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v.3.1.xls]ações_concluídas'!$C$66:$M$66</c:f>
              <c:numCache>
                <c:formatCode>0%</c:formatCode>
                <c:ptCount val="11"/>
                <c:pt idx="0">
                  <c:v>0.8</c:v>
                </c:pt>
                <c:pt idx="1">
                  <c:v>0.866666666666667</c:v>
                </c:pt>
                <c:pt idx="2">
                  <c:v>0.743055555555556</c:v>
                </c:pt>
                <c:pt idx="3">
                  <c:v>0.795031055900621</c:v>
                </c:pt>
                <c:pt idx="4">
                  <c:v>0.718085106382979</c:v>
                </c:pt>
                <c:pt idx="5">
                  <c:v>0.754838709677419</c:v>
                </c:pt>
                <c:pt idx="6">
                  <c:v>0.759036144578313</c:v>
                </c:pt>
                <c:pt idx="7">
                  <c:v>0.817460317460317</c:v>
                </c:pt>
                <c:pt idx="8">
                  <c:v>0.849557522123894</c:v>
                </c:pt>
                <c:pt idx="9">
                  <c:v>0.738853503184713</c:v>
                </c:pt>
                <c:pt idx="10">
                  <c:v>0.818181818181818</c:v>
                </c:pt>
              </c:numCache>
            </c:numRef>
          </c:val>
        </c:ser>
        <c:ser>
          <c:idx val="4"/>
          <c:order val="1"/>
          <c:tx>
            <c:strRef>
              <c:f>'[2018_Relatório de Indicadores da PROEX - UFGD. v.3.1.xls]ações_concluídas'!$B$67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accent3"/>
              </a:solidFill>
            </c:spPr>
          </c:dPt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v.3.1.xls]ações_concluídas'!$C$67:$M$67</c:f>
              <c:numCache>
                <c:formatCode>0%</c:formatCode>
                <c:ptCount val="11"/>
                <c:pt idx="0">
                  <c:v>0.2</c:v>
                </c:pt>
                <c:pt idx="1">
                  <c:v>0.0333333333333333</c:v>
                </c:pt>
                <c:pt idx="2">
                  <c:v>0.145833333333333</c:v>
                </c:pt>
                <c:pt idx="3">
                  <c:v>0.0993788819875776</c:v>
                </c:pt>
                <c:pt idx="4">
                  <c:v>0.191489361702128</c:v>
                </c:pt>
                <c:pt idx="5">
                  <c:v>0.12258064516129</c:v>
                </c:pt>
                <c:pt idx="6">
                  <c:v>0.150602409638554</c:v>
                </c:pt>
                <c:pt idx="7">
                  <c:v>0.134920634920635</c:v>
                </c:pt>
                <c:pt idx="8">
                  <c:v>0.079646017699115</c:v>
                </c:pt>
                <c:pt idx="9">
                  <c:v>0.133757961783439</c:v>
                </c:pt>
                <c:pt idx="10">
                  <c:v>0.0979020979020979</c:v>
                </c:pt>
              </c:numCache>
            </c:numRef>
          </c:val>
        </c:ser>
        <c:ser>
          <c:idx val="5"/>
          <c:order val="2"/>
          <c:tx>
            <c:strRef>
              <c:f>'[2018_Relatório de Indicadores da PROEX - UFGD. v.3.1.xls]ações_concluídas'!$B$68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0.00190114068441063"/>
                  <c:y val="-0.0448717948717949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FFFFFF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v.3.1.xls]ações_concluídas'!$C$68:$M$68</c:f>
              <c:numCache>
                <c:formatCode>0%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0.111111111111111</c:v>
                </c:pt>
                <c:pt idx="3">
                  <c:v>0.105590062111801</c:v>
                </c:pt>
                <c:pt idx="4">
                  <c:v>0.0904255319148936</c:v>
                </c:pt>
                <c:pt idx="5">
                  <c:v>0.12258064516129</c:v>
                </c:pt>
                <c:pt idx="6">
                  <c:v>0.0903614457831325</c:v>
                </c:pt>
                <c:pt idx="7">
                  <c:v>0.0476190476190476</c:v>
                </c:pt>
                <c:pt idx="8">
                  <c:v>0.0707964601769911</c:v>
                </c:pt>
                <c:pt idx="9">
                  <c:v>0.127388535031847</c:v>
                </c:pt>
                <c:pt idx="10">
                  <c:v>0.0839160839160839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265084368"/>
        <c:axId val="649559395"/>
      </c:barChart>
      <c:catAx>
        <c:axId val="2650843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49559395"/>
        <c:crosses val="autoZero"/>
        <c:auto val="1"/>
        <c:lblAlgn val="ctr"/>
        <c:lblOffset val="100"/>
        <c:noMultiLvlLbl val="0"/>
      </c:catAx>
      <c:valAx>
        <c:axId val="649559395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6508436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519774516822"/>
          <c:y val="0.88771337317775"/>
          <c:w val="0.550914608685278"/>
          <c:h val="0.057799449767574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71659531152"/>
          <c:y val="0.125"/>
          <c:w val="0.805101943055597"/>
          <c:h val="0.646908439329699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'[2018_Relatório de Indicadores da PROEX - UFGD. v.3.1.xls]ações_andamento'!$B$67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v.3.1.xls]ações_andamento'!$C$65:$M$65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v.3.1.xls]ações_andamento'!$C$67:$M$67</c:f>
              <c:numCache>
                <c:formatCode>0%</c:formatCode>
                <c:ptCount val="11"/>
                <c:pt idx="0">
                  <c:v>1</c:v>
                </c:pt>
                <c:pt idx="1">
                  <c:v>0.896551724137931</c:v>
                </c:pt>
                <c:pt idx="2">
                  <c:v>0.75</c:v>
                </c:pt>
                <c:pt idx="3">
                  <c:v>0.657894736842105</c:v>
                </c:pt>
                <c:pt idx="4">
                  <c:v>0.641025641025641</c:v>
                </c:pt>
                <c:pt idx="5">
                  <c:v>0.736842105263158</c:v>
                </c:pt>
                <c:pt idx="6">
                  <c:v>0.898550724637681</c:v>
                </c:pt>
                <c:pt idx="7">
                  <c:v>0.923076923076923</c:v>
                </c:pt>
                <c:pt idx="8">
                  <c:v>0.789473684210526</c:v>
                </c:pt>
                <c:pt idx="9">
                  <c:v>0.87037037037037</c:v>
                </c:pt>
                <c:pt idx="10">
                  <c:v>0.767857142857143</c:v>
                </c:pt>
              </c:numCache>
            </c:numRef>
          </c:val>
        </c:ser>
        <c:ser>
          <c:idx val="3"/>
          <c:order val="1"/>
          <c:tx>
            <c:strRef>
              <c:f>'[2018_Relatório de Indicadores da PROEX - UFGD. v.3.1.xls]ações_andamento'!$B$66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0.0856327307326356"/>
                  <c:y val="0.07371794871794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v.3.1.xls]ações_andamento'!$C$65:$M$65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v.3.1.xls]ações_andamento'!$C$66:$M$66</c:f>
              <c:numCache>
                <c:formatCode>0%</c:formatCode>
                <c:ptCount val="11"/>
                <c:pt idx="0">
                  <c:v>0</c:v>
                </c:pt>
                <c:pt idx="1">
                  <c:v>0.0689655172413793</c:v>
                </c:pt>
                <c:pt idx="2">
                  <c:v>0.138888888888889</c:v>
                </c:pt>
                <c:pt idx="3">
                  <c:v>0.157894736842105</c:v>
                </c:pt>
                <c:pt idx="4">
                  <c:v>0.153846153846154</c:v>
                </c:pt>
                <c:pt idx="5">
                  <c:v>0.157894736842105</c:v>
                </c:pt>
                <c:pt idx="6">
                  <c:v>0.101449275362319</c:v>
                </c:pt>
                <c:pt idx="7">
                  <c:v>0.0307692307692308</c:v>
                </c:pt>
                <c:pt idx="8">
                  <c:v>0.0789473684210526</c:v>
                </c:pt>
                <c:pt idx="9">
                  <c:v>0.0555555555555556</c:v>
                </c:pt>
                <c:pt idx="10">
                  <c:v>0.125</c:v>
                </c:pt>
              </c:numCache>
            </c:numRef>
          </c:val>
        </c:ser>
        <c:ser>
          <c:idx val="5"/>
          <c:order val="2"/>
          <c:tx>
            <c:strRef>
              <c:f>'[2018_Relatório de Indicadores da PROEX - UFGD. v.3.1.xls]ações_andamento'!$B$68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0.0749914184621884"/>
                  <c:y val="0.049141853336080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FFFFFF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v.3.1.xls]ações_andamento'!$C$65:$M$65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v.3.1.xls]ações_andamento'!$C$68:$M$68</c:f>
              <c:numCache>
                <c:formatCode>0%</c:formatCode>
                <c:ptCount val="11"/>
                <c:pt idx="0">
                  <c:v>0</c:v>
                </c:pt>
                <c:pt idx="1">
                  <c:v>0.0344827586206897</c:v>
                </c:pt>
                <c:pt idx="2">
                  <c:v>0.111111111111111</c:v>
                </c:pt>
                <c:pt idx="3">
                  <c:v>0.184210526315789</c:v>
                </c:pt>
                <c:pt idx="4">
                  <c:v>0.205128205128205</c:v>
                </c:pt>
                <c:pt idx="5">
                  <c:v>0.105263157894737</c:v>
                </c:pt>
                <c:pt idx="6">
                  <c:v>0</c:v>
                </c:pt>
                <c:pt idx="7">
                  <c:v>0.0461538461538462</c:v>
                </c:pt>
                <c:pt idx="8">
                  <c:v>0.131578947368421</c:v>
                </c:pt>
                <c:pt idx="9">
                  <c:v>0.0740740740740741</c:v>
                </c:pt>
                <c:pt idx="10">
                  <c:v>0.107142857142857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31481516"/>
        <c:axId val="493780194"/>
      </c:barChart>
      <c:catAx>
        <c:axId val="314815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93780194"/>
        <c:crosses val="autoZero"/>
        <c:auto val="1"/>
        <c:lblAlgn val="ctr"/>
        <c:lblOffset val="100"/>
        <c:noMultiLvlLbl val="0"/>
      </c:catAx>
      <c:valAx>
        <c:axId val="49378019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148151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519833956926"/>
          <c:y val="0.88771337317775"/>
          <c:w val="0.550914539937827"/>
          <c:h val="0.057799449767574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71659531152"/>
          <c:y val="0.125"/>
          <c:w val="0.805101943055597"/>
          <c:h val="0.646908439329699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'[2018_Relatório de Indicadores da PROEX - UFGD. v.3.1.xls]ações_aprovadas'!$B$66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v.3.1.xls]ações_aprovadas'!$C$66:$M$66</c:f>
              <c:numCache>
                <c:formatCode>0%</c:formatCode>
                <c:ptCount val="11"/>
                <c:pt idx="0">
                  <c:v>0.909090909090909</c:v>
                </c:pt>
                <c:pt idx="1">
                  <c:v>0.867256637168142</c:v>
                </c:pt>
                <c:pt idx="2">
                  <c:v>0.713333333333333</c:v>
                </c:pt>
                <c:pt idx="3">
                  <c:v>0.774390243902439</c:v>
                </c:pt>
                <c:pt idx="4">
                  <c:v>0.714285714285714</c:v>
                </c:pt>
                <c:pt idx="5">
                  <c:v>0.774566473988439</c:v>
                </c:pt>
                <c:pt idx="6">
                  <c:v>0.819209039548023</c:v>
                </c:pt>
                <c:pt idx="7">
                  <c:v>0.834710743801653</c:v>
                </c:pt>
                <c:pt idx="8">
                  <c:v>0.805970149253731</c:v>
                </c:pt>
                <c:pt idx="9">
                  <c:v>0.789473684210526</c:v>
                </c:pt>
                <c:pt idx="10">
                  <c:v>0.786324786324786</c:v>
                </c:pt>
              </c:numCache>
            </c:numRef>
          </c:val>
        </c:ser>
        <c:ser>
          <c:idx val="3"/>
          <c:order val="1"/>
          <c:tx>
            <c:strRef>
              <c:f>'[2018_Relatório de Indicadores da PROEX - UFGD. v.3.1.xls]ações_aprovadas'!$B$67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0.0060658260869306"/>
                  <c:y val="0.00961513224308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v.3.1.xls]ações_aprovadas'!$C$67:$M$67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0.0442477876106195</c:v>
                </c:pt>
                <c:pt idx="2">
                  <c:v>0.16</c:v>
                </c:pt>
                <c:pt idx="3">
                  <c:v>0.103658536585366</c:v>
                </c:pt>
                <c:pt idx="4">
                  <c:v>0.19047619047619</c:v>
                </c:pt>
                <c:pt idx="5">
                  <c:v>0.127167630057803</c:v>
                </c:pt>
                <c:pt idx="6">
                  <c:v>0.129943502824859</c:v>
                </c:pt>
                <c:pt idx="7">
                  <c:v>0.0991735537190083</c:v>
                </c:pt>
                <c:pt idx="8">
                  <c:v>0.0945273631840796</c:v>
                </c:pt>
                <c:pt idx="9">
                  <c:v>0.105263157894737</c:v>
                </c:pt>
                <c:pt idx="10">
                  <c:v>0.123931623931624</c:v>
                </c:pt>
              </c:numCache>
            </c:numRef>
          </c:val>
        </c:ser>
        <c:ser>
          <c:idx val="5"/>
          <c:order val="2"/>
          <c:tx>
            <c:strRef>
              <c:f>'[2018_Relatório de Indicadores da PROEX - UFGD. v.3.1.xls]ações_aprovadas'!$B$68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0.087333992930064"/>
                  <c:y val="0.148289114840528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FFFFFF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v.3.1.xls]ações_aprovadas'!$C$65:$M$65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v.3.1.xls]ações_aprovadas'!$C$68:$M$68</c:f>
              <c:numCache>
                <c:formatCode>0%</c:formatCode>
                <c:ptCount val="11"/>
                <c:pt idx="0">
                  <c:v>0</c:v>
                </c:pt>
                <c:pt idx="1">
                  <c:v>0.0884955752212389</c:v>
                </c:pt>
                <c:pt idx="2">
                  <c:v>0.126666666666667</c:v>
                </c:pt>
                <c:pt idx="3">
                  <c:v>0.121951219512195</c:v>
                </c:pt>
                <c:pt idx="4">
                  <c:v>0.0952380952380952</c:v>
                </c:pt>
                <c:pt idx="5">
                  <c:v>0.0982658959537572</c:v>
                </c:pt>
                <c:pt idx="6">
                  <c:v>0.0508474576271186</c:v>
                </c:pt>
                <c:pt idx="7">
                  <c:v>0.0661157024793388</c:v>
                </c:pt>
                <c:pt idx="8">
                  <c:v>0.0995024875621891</c:v>
                </c:pt>
                <c:pt idx="9">
                  <c:v>0.105263157894737</c:v>
                </c:pt>
                <c:pt idx="10">
                  <c:v>0.0897435897435897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93013377"/>
        <c:axId val="667297547"/>
      </c:barChart>
      <c:catAx>
        <c:axId val="93013377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67297547"/>
        <c:crosses val="autoZero"/>
        <c:auto val="1"/>
        <c:lblAlgn val="ctr"/>
        <c:lblOffset val="100"/>
        <c:noMultiLvlLbl val="0"/>
      </c:catAx>
      <c:valAx>
        <c:axId val="667297547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93013377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519774516822"/>
          <c:y val="0.88771337317775"/>
          <c:w val="0.550914608685278"/>
          <c:h val="0.057799449767574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rgbClr val="FFCC00"/>
              </a:solidFill>
            </c:spPr>
          </c:dPt>
          <c:dPt>
            <c:idx val="1"/>
            <c:bubble3D val="0"/>
            <c:explosion val="0"/>
            <c:spPr>
              <a:solidFill>
                <a:schemeClr val="accent3"/>
              </a:solidFill>
            </c:spPr>
          </c:dPt>
          <c:dPt>
            <c:idx val="2"/>
            <c:bubble3D val="0"/>
            <c:explosion val="0"/>
            <c:spPr>
              <a:solidFill>
                <a:srgbClr val="336600"/>
              </a:solidFill>
            </c:spPr>
          </c:dPt>
          <c:dLbls>
            <c:dLbl>
              <c:idx val="0"/>
              <c:layout>
                <c:manualLayout>
                  <c:x val="0.0989219706911636"/>
                  <c:y val="0.0175096813841481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28191432524945"/>
                  <c:y val="0.0135860278103535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914546739349889"/>
                  <c:y val="-0.048498631819958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v.3.1.xls]ações_execução'!$B$66:$B$68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'[2018_Relatório de Indicadores da PROEX - UFGD. v.3.1.xls]ações_execução'!$M$55:$M$57</c:f>
              <c:numCache>
                <c:formatCode>General</c:formatCode>
                <c:ptCount val="3"/>
                <c:pt idx="0">
                  <c:v>277</c:v>
                </c:pt>
                <c:pt idx="1">
                  <c:v>35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'[2018_Relatório de Indicadores da PROEX - UFGD. v.3.1.xls]ações_andamento'!$B$17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v.3.1.xls]ações_andamento'!$C$16:$M$16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v.3.1.xls]ações_andamento'!$C$17:$M$17</c:f>
              <c:numCache>
                <c:formatCode>General</c:formatCode>
                <c:ptCount val="11"/>
                <c:pt idx="0">
                  <c:v>6</c:v>
                </c:pt>
                <c:pt idx="1">
                  <c:v>29</c:v>
                </c:pt>
                <c:pt idx="2">
                  <c:v>36</c:v>
                </c:pt>
                <c:pt idx="3">
                  <c:v>38</c:v>
                </c:pt>
                <c:pt idx="4">
                  <c:v>39</c:v>
                </c:pt>
                <c:pt idx="5">
                  <c:v>57</c:v>
                </c:pt>
                <c:pt idx="6">
                  <c:v>69</c:v>
                </c:pt>
                <c:pt idx="7">
                  <c:v>65</c:v>
                </c:pt>
                <c:pt idx="8">
                  <c:v>38</c:v>
                </c:pt>
                <c:pt idx="9">
                  <c:v>108</c:v>
                </c:pt>
                <c:pt idx="10">
                  <c:v>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511837982"/>
        <c:axId val="687600024"/>
      </c:lineChart>
      <c:catAx>
        <c:axId val="51183798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87600024"/>
        <c:crosses val="autoZero"/>
        <c:auto val="1"/>
        <c:lblAlgn val="ctr"/>
        <c:lblOffset val="100"/>
        <c:noMultiLvlLbl val="0"/>
      </c:catAx>
      <c:valAx>
        <c:axId val="687600024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511837982"/>
        <c:crosses val="autoZero"/>
        <c:crossBetween val="between"/>
      </c:valAx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rgbClr val="FFCC00"/>
              </a:solidFill>
            </c:spPr>
          </c:dPt>
          <c:dPt>
            <c:idx val="1"/>
            <c:bubble3D val="0"/>
            <c:explosion val="0"/>
            <c:spPr>
              <a:solidFill>
                <a:schemeClr val="accent3"/>
              </a:solidFill>
            </c:spPr>
          </c:dPt>
          <c:dPt>
            <c:idx val="2"/>
            <c:bubble3D val="0"/>
            <c:explosion val="0"/>
            <c:spPr>
              <a:solidFill>
                <a:srgbClr val="006600"/>
              </a:solidFill>
            </c:spPr>
          </c:dPt>
          <c:dLbls>
            <c:dLbl>
              <c:idx val="0"/>
              <c:layout>
                <c:manualLayout>
                  <c:x val="0.0873080602856529"/>
                  <c:y val="0.042058307246753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666167040966793"/>
                  <c:y val="-0.018328586586251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798895450568678"/>
                  <c:y val="-0.0759374410189333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v.3.1.xls]ações_concluídas'!$B$66:$B$68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'[2018_Relatório de Indicadores da PROEX - UFGD. v.3.1.xls]ações_concluídas'!$M$55:$M$57</c:f>
              <c:numCache>
                <c:formatCode>General</c:formatCode>
                <c:ptCount val="3"/>
                <c:pt idx="0">
                  <c:v>234</c:v>
                </c:pt>
                <c:pt idx="1">
                  <c:v>28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chemeClr val="accent3"/>
              </a:solidFill>
            </c:spPr>
          </c:dPt>
          <c:dPt>
            <c:idx val="1"/>
            <c:bubble3D val="0"/>
            <c:explosion val="0"/>
            <c:spPr>
              <a:solidFill>
                <a:srgbClr val="FFCC00"/>
              </a:solidFill>
            </c:spPr>
          </c:dPt>
          <c:dPt>
            <c:idx val="2"/>
            <c:bubble3D val="0"/>
            <c:explosion val="0"/>
            <c:spPr>
              <a:solidFill>
                <a:srgbClr val="006600"/>
              </a:solidFill>
            </c:spPr>
          </c:dPt>
          <c:dLbls>
            <c:dLbl>
              <c:idx val="0"/>
              <c:layout>
                <c:manualLayout>
                  <c:x val="0.082428915135608"/>
                  <c:y val="-0.0544870953630796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959172023739345"/>
                  <c:y val="0.038409002066231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39298993875766"/>
                  <c:y val="-0.0343143044619423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v.3.1.xls]ações_andamento'!$B$55:$B$57</c:f>
              <c:strCache>
                <c:ptCount val="3"/>
                <c:pt idx="0">
                  <c:v> Discente</c:v>
                </c:pt>
                <c:pt idx="1">
                  <c:v> Docente</c:v>
                </c:pt>
                <c:pt idx="2">
                  <c:v> Técnico Administrativo</c:v>
                </c:pt>
              </c:strCache>
            </c:strRef>
          </c:cat>
          <c:val>
            <c:numRef>
              <c:f>'[2018_Relatório de Indicadores da PROEX - UFGD. v.3.1.xls]ações_andamento'!$M$55:$M$57</c:f>
              <c:numCache>
                <c:formatCode>General</c:formatCode>
                <c:ptCount val="3"/>
                <c:pt idx="0">
                  <c:v>7</c:v>
                </c:pt>
                <c:pt idx="1">
                  <c:v>43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rgbClr val="FFCC00"/>
              </a:solidFill>
            </c:spPr>
          </c:dPt>
          <c:dPt>
            <c:idx val="1"/>
            <c:bubble3D val="0"/>
            <c:explosion val="0"/>
            <c:spPr>
              <a:solidFill>
                <a:schemeClr val="accent3"/>
              </a:solidFill>
            </c:spPr>
          </c:dPt>
          <c:dPt>
            <c:idx val="2"/>
            <c:bubble3D val="0"/>
            <c:explosion val="0"/>
            <c:spPr>
              <a:solidFill>
                <a:srgbClr val="006600"/>
              </a:solidFill>
            </c:spPr>
          </c:dPt>
          <c:dLbls>
            <c:dLbl>
              <c:idx val="0"/>
              <c:layout>
                <c:manualLayout>
                  <c:x val="0.0646135854179713"/>
                  <c:y val="0.0475568151729446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452939199073178"/>
                  <c:y val="-0.043151560842128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39298993875766"/>
                  <c:y val="-0.0343143044619423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10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v.3.1.xls]ações_aprovadas'!$B$55:$B$57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'[2018_Relatório de Indicadores da PROEX - UFGD. v.3.1.xls]ações_aprovadas'!$M$55:$M$57</c:f>
              <c:numCache>
                <c:formatCode>General</c:formatCode>
                <c:ptCount val="3"/>
                <c:pt idx="0">
                  <c:v>184</c:v>
                </c:pt>
                <c:pt idx="1">
                  <c:v>29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823656658302"/>
          <c:y val="2.04232283464567e-5"/>
          <c:w val="0.821470213950529"/>
          <c:h val="0.512293054714315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'[2018_Relatório de Indicadores da PROEX - UFGD. v.3.1.xls]ações_execução'!$B$94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v.3.1.xls]ações_execução'!$C$94:$M$94</c:f>
              <c:numCache>
                <c:formatCode>0%</c:formatCode>
                <c:ptCount val="11"/>
                <c:pt idx="0">
                  <c:v>0.181818181818182</c:v>
                </c:pt>
                <c:pt idx="1">
                  <c:v>0.0168067226890756</c:v>
                </c:pt>
                <c:pt idx="2">
                  <c:v>0.0222222222222222</c:v>
                </c:pt>
                <c:pt idx="3">
                  <c:v>0.0150753768844221</c:v>
                </c:pt>
                <c:pt idx="4">
                  <c:v>0.026431718061674</c:v>
                </c:pt>
                <c:pt idx="5">
                  <c:v>0.0141509433962264</c:v>
                </c:pt>
                <c:pt idx="6">
                  <c:v>0.0212765957446809</c:v>
                </c:pt>
                <c:pt idx="7">
                  <c:v>0.0157068062827225</c:v>
                </c:pt>
                <c:pt idx="8">
                  <c:v>0.0303030303030303</c:v>
                </c:pt>
                <c:pt idx="9">
                  <c:v>0.0226415094339623</c:v>
                </c:pt>
                <c:pt idx="10">
                  <c:v>0.0467836257309941</c:v>
                </c:pt>
              </c:numCache>
            </c:numRef>
          </c:val>
        </c:ser>
        <c:ser>
          <c:idx val="5"/>
          <c:order val="1"/>
          <c:tx>
            <c:strRef>
              <c:f>'[2018_Relatório de Indicadores da PROEX - UFGD. v.3.1.xls]ações_execução'!$B$95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v.3.1.xls]ações_execução'!$C$95:$M$95</c:f>
              <c:numCache>
                <c:formatCode>0%</c:formatCode>
                <c:ptCount val="11"/>
                <c:pt idx="0">
                  <c:v>0</c:v>
                </c:pt>
                <c:pt idx="1">
                  <c:v>0.0840336134453782</c:v>
                </c:pt>
                <c:pt idx="2">
                  <c:v>0.122222222222222</c:v>
                </c:pt>
                <c:pt idx="3">
                  <c:v>0.110552763819095</c:v>
                </c:pt>
                <c:pt idx="4">
                  <c:v>0.0969162995594714</c:v>
                </c:pt>
                <c:pt idx="5">
                  <c:v>0.10377358490566</c:v>
                </c:pt>
                <c:pt idx="6">
                  <c:v>0.102127659574468</c:v>
                </c:pt>
                <c:pt idx="7">
                  <c:v>0.0994764397905759</c:v>
                </c:pt>
                <c:pt idx="8">
                  <c:v>0.0984848484848485</c:v>
                </c:pt>
                <c:pt idx="9">
                  <c:v>0.116981132075472</c:v>
                </c:pt>
                <c:pt idx="10">
                  <c:v>0.10233918128655</c:v>
                </c:pt>
              </c:numCache>
            </c:numRef>
          </c:val>
        </c:ser>
        <c:ser>
          <c:idx val="0"/>
          <c:order val="2"/>
          <c:tx>
            <c:strRef>
              <c:f>'[2018_Relatório de Indicadores da PROEX - UFGD. v.3.1.xls]ações_execução'!$B$96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v.3.1.xls]ações_execução'!$C$96:$M$96</c:f>
              <c:numCache>
                <c:formatCode>0%</c:formatCode>
                <c:ptCount val="11"/>
                <c:pt idx="0">
                  <c:v>0.181818181818182</c:v>
                </c:pt>
                <c:pt idx="1">
                  <c:v>0.092436974789916</c:v>
                </c:pt>
                <c:pt idx="2">
                  <c:v>0.0388888888888889</c:v>
                </c:pt>
                <c:pt idx="3">
                  <c:v>0.0452261306532663</c:v>
                </c:pt>
                <c:pt idx="4">
                  <c:v>0.0572687224669604</c:v>
                </c:pt>
                <c:pt idx="5">
                  <c:v>0.0330188679245283</c:v>
                </c:pt>
                <c:pt idx="6">
                  <c:v>0.0340425531914894</c:v>
                </c:pt>
                <c:pt idx="7">
                  <c:v>0.0366492146596859</c:v>
                </c:pt>
                <c:pt idx="8">
                  <c:v>0.0340909090909091</c:v>
                </c:pt>
                <c:pt idx="9">
                  <c:v>0.0452830188679245</c:v>
                </c:pt>
                <c:pt idx="10">
                  <c:v>0.0380116959064327</c:v>
                </c:pt>
              </c:numCache>
            </c:numRef>
          </c:val>
        </c:ser>
        <c:ser>
          <c:idx val="1"/>
          <c:order val="3"/>
          <c:tx>
            <c:strRef>
              <c:f>'[2018_Relatório de Indicadores da PROEX - UFGD. v.3.1.xls]ações_execução'!$B$97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v.3.1.xls]ações_execução'!$C$97:$M$97</c:f>
              <c:numCache>
                <c:formatCode>0%</c:formatCode>
                <c:ptCount val="11"/>
                <c:pt idx="0">
                  <c:v>0.272727272727273</c:v>
                </c:pt>
                <c:pt idx="1">
                  <c:v>0.478991596638655</c:v>
                </c:pt>
                <c:pt idx="2">
                  <c:v>0.394444444444444</c:v>
                </c:pt>
                <c:pt idx="3">
                  <c:v>0.396984924623116</c:v>
                </c:pt>
                <c:pt idx="4">
                  <c:v>0.370044052863436</c:v>
                </c:pt>
                <c:pt idx="5">
                  <c:v>0.344339622641509</c:v>
                </c:pt>
                <c:pt idx="6">
                  <c:v>0.285106382978723</c:v>
                </c:pt>
                <c:pt idx="7">
                  <c:v>0.261780104712042</c:v>
                </c:pt>
                <c:pt idx="8">
                  <c:v>0.276515151515151</c:v>
                </c:pt>
                <c:pt idx="9">
                  <c:v>0.30188679245283</c:v>
                </c:pt>
                <c:pt idx="10">
                  <c:v>0.289473684210526</c:v>
                </c:pt>
              </c:numCache>
            </c:numRef>
          </c:val>
        </c:ser>
        <c:ser>
          <c:idx val="2"/>
          <c:order val="4"/>
          <c:tx>
            <c:strRef>
              <c:f>'[2018_Relatório de Indicadores da PROEX - UFGD. v.3.1.xls]ações_execução'!$B$98</c:f>
              <c:strCache>
                <c:ptCount val="1"/>
                <c:pt idx="0">
                  <c:v>Meio ambiente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v.3.1.xls]ações_execução'!$C$98:$M$98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0.0672268907563025</c:v>
                </c:pt>
                <c:pt idx="2">
                  <c:v>0.05</c:v>
                </c:pt>
                <c:pt idx="3">
                  <c:v>0.0452261306532663</c:v>
                </c:pt>
                <c:pt idx="4">
                  <c:v>0.118942731277533</c:v>
                </c:pt>
                <c:pt idx="5">
                  <c:v>0.10377358490566</c:v>
                </c:pt>
                <c:pt idx="6">
                  <c:v>0.0765957446808511</c:v>
                </c:pt>
                <c:pt idx="7">
                  <c:v>0.0837696335078534</c:v>
                </c:pt>
                <c:pt idx="8">
                  <c:v>0.0909090909090909</c:v>
                </c:pt>
                <c:pt idx="9">
                  <c:v>0.124528301886792</c:v>
                </c:pt>
                <c:pt idx="10">
                  <c:v>0.125730994152047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v.3.1.xls]ações_execução'!$B$99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v.3.1.xls]ações_execução'!$C$99:$M$99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0.013215859030837</c:v>
                </c:pt>
                <c:pt idx="5">
                  <c:v>0.0141509433962264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6"/>
          <c:tx>
            <c:strRef>
              <c:f>'[2018_Relatório de Indicadores da PROEX - UFGD. v.3.1.xls]ações_execução'!$B$100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v.3.1.xls]ações_execução'!$C$100:$M$100</c:f>
              <c:numCache>
                <c:formatCode>0%</c:formatCode>
                <c:ptCount val="11"/>
                <c:pt idx="0">
                  <c:v>0.181818181818182</c:v>
                </c:pt>
                <c:pt idx="1">
                  <c:v>0.126050420168067</c:v>
                </c:pt>
                <c:pt idx="2">
                  <c:v>0.216666666666667</c:v>
                </c:pt>
                <c:pt idx="3">
                  <c:v>0.221105527638191</c:v>
                </c:pt>
                <c:pt idx="4">
                  <c:v>0.180616740088106</c:v>
                </c:pt>
                <c:pt idx="5">
                  <c:v>0.221698113207547</c:v>
                </c:pt>
                <c:pt idx="6">
                  <c:v>0.242553191489362</c:v>
                </c:pt>
                <c:pt idx="7">
                  <c:v>0.267015706806283</c:v>
                </c:pt>
                <c:pt idx="8">
                  <c:v>0.227272727272727</c:v>
                </c:pt>
                <c:pt idx="9">
                  <c:v>0.166037735849057</c:v>
                </c:pt>
                <c:pt idx="10">
                  <c:v>0.190058479532164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v.3.1.xls]ações_execução'!$B$101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v.3.1.xls]ações_execução'!$C$101:$M$101</c:f>
              <c:numCache>
                <c:formatCode>0%</c:formatCode>
                <c:ptCount val="11"/>
                <c:pt idx="0">
                  <c:v>0.0909090909090909</c:v>
                </c:pt>
                <c:pt idx="1">
                  <c:v>0.126050420168067</c:v>
                </c:pt>
                <c:pt idx="2">
                  <c:v>0.138888888888889</c:v>
                </c:pt>
                <c:pt idx="3">
                  <c:v>0.150753768844221</c:v>
                </c:pt>
                <c:pt idx="4">
                  <c:v>0.114537444933921</c:v>
                </c:pt>
                <c:pt idx="5">
                  <c:v>0.160377358490566</c:v>
                </c:pt>
                <c:pt idx="6">
                  <c:v>0.217021276595745</c:v>
                </c:pt>
                <c:pt idx="7">
                  <c:v>0.214659685863874</c:v>
                </c:pt>
                <c:pt idx="8">
                  <c:v>0.196969696969697</c:v>
                </c:pt>
                <c:pt idx="9">
                  <c:v>0.162264150943396</c:v>
                </c:pt>
                <c:pt idx="10">
                  <c:v>0.149122807017544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v.3.1.xls]ações_execução'!$B$102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v.3.1.xls]ações_execução'!$C$102:$M$102</c:f>
              <c:numCache>
                <c:formatCode>0%</c:formatCode>
                <c:ptCount val="11"/>
                <c:pt idx="0">
                  <c:v>0</c:v>
                </c:pt>
                <c:pt idx="1">
                  <c:v>0.00840336134453781</c:v>
                </c:pt>
                <c:pt idx="2">
                  <c:v>0.0166666666666667</c:v>
                </c:pt>
                <c:pt idx="3">
                  <c:v>0.0150753768844221</c:v>
                </c:pt>
                <c:pt idx="4">
                  <c:v>0.0220264317180617</c:v>
                </c:pt>
                <c:pt idx="5">
                  <c:v>0.00471698113207547</c:v>
                </c:pt>
                <c:pt idx="6">
                  <c:v>0.0212765957446809</c:v>
                </c:pt>
                <c:pt idx="7">
                  <c:v>0.0209424083769634</c:v>
                </c:pt>
                <c:pt idx="8">
                  <c:v>0.0454545454545455</c:v>
                </c:pt>
                <c:pt idx="9">
                  <c:v>0.060377358490566</c:v>
                </c:pt>
                <c:pt idx="10">
                  <c:v>0.0584795321637427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946795597"/>
        <c:axId val="846030700"/>
      </c:barChart>
      <c:catAx>
        <c:axId val="946795597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846030700"/>
        <c:crosses val="autoZero"/>
        <c:auto val="1"/>
        <c:lblAlgn val="ctr"/>
        <c:lblOffset val="100"/>
        <c:noMultiLvlLbl val="0"/>
      </c:catAx>
      <c:valAx>
        <c:axId val="8460307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946795597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600" b="0" i="0" u="none" strike="noStrike" baseline="0">
          <a:solidFill>
            <a:srgbClr val="000000">
              <a:alpha val="100000"/>
            </a:srgb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823656658302"/>
          <c:y val="2.04232283464567e-5"/>
          <c:w val="0.821470213950529"/>
          <c:h val="0.512293054714315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'[2018_Relatório de Indicadores da PROEX - UFGD. v.3.1.xls]ações_execução'!$B$94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v.3.1.xls]ações_execução'!$C$94:$M$94</c:f>
              <c:numCache>
                <c:formatCode>0%</c:formatCode>
                <c:ptCount val="11"/>
                <c:pt idx="0">
                  <c:v>0.181818181818182</c:v>
                </c:pt>
                <c:pt idx="1">
                  <c:v>0.0168067226890756</c:v>
                </c:pt>
                <c:pt idx="2">
                  <c:v>0.0222222222222222</c:v>
                </c:pt>
                <c:pt idx="3">
                  <c:v>0.0150753768844221</c:v>
                </c:pt>
                <c:pt idx="4">
                  <c:v>0.026431718061674</c:v>
                </c:pt>
                <c:pt idx="5">
                  <c:v>0.0141509433962264</c:v>
                </c:pt>
                <c:pt idx="6">
                  <c:v>0.0212765957446809</c:v>
                </c:pt>
                <c:pt idx="7">
                  <c:v>0.0157068062827225</c:v>
                </c:pt>
                <c:pt idx="8">
                  <c:v>0.0303030303030303</c:v>
                </c:pt>
                <c:pt idx="9">
                  <c:v>0.0226415094339623</c:v>
                </c:pt>
                <c:pt idx="10">
                  <c:v>0.0467836257309941</c:v>
                </c:pt>
              </c:numCache>
            </c:numRef>
          </c:val>
        </c:ser>
        <c:ser>
          <c:idx val="5"/>
          <c:order val="1"/>
          <c:tx>
            <c:strRef>
              <c:f>'[2018_Relatório de Indicadores da PROEX - UFGD. v.3.1.xls]ações_execução'!$B$95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v.3.1.xls]ações_execução'!$C$95:$M$95</c:f>
              <c:numCache>
                <c:formatCode>0%</c:formatCode>
                <c:ptCount val="11"/>
                <c:pt idx="0">
                  <c:v>0</c:v>
                </c:pt>
                <c:pt idx="1">
                  <c:v>0.0840336134453782</c:v>
                </c:pt>
                <c:pt idx="2">
                  <c:v>0.122222222222222</c:v>
                </c:pt>
                <c:pt idx="3">
                  <c:v>0.110552763819095</c:v>
                </c:pt>
                <c:pt idx="4">
                  <c:v>0.0969162995594714</c:v>
                </c:pt>
                <c:pt idx="5">
                  <c:v>0.10377358490566</c:v>
                </c:pt>
                <c:pt idx="6">
                  <c:v>0.102127659574468</c:v>
                </c:pt>
                <c:pt idx="7">
                  <c:v>0.0994764397905759</c:v>
                </c:pt>
                <c:pt idx="8">
                  <c:v>0.0984848484848485</c:v>
                </c:pt>
                <c:pt idx="9">
                  <c:v>0.116981132075472</c:v>
                </c:pt>
                <c:pt idx="10">
                  <c:v>0.10233918128655</c:v>
                </c:pt>
              </c:numCache>
            </c:numRef>
          </c:val>
        </c:ser>
        <c:ser>
          <c:idx val="0"/>
          <c:order val="2"/>
          <c:tx>
            <c:strRef>
              <c:f>'[2018_Relatório de Indicadores da PROEX - UFGD. v.3.1.xls]ações_execução'!$B$96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v.3.1.xls]ações_execução'!$C$96:$M$96</c:f>
              <c:numCache>
                <c:formatCode>0%</c:formatCode>
                <c:ptCount val="11"/>
                <c:pt idx="0">
                  <c:v>0.181818181818182</c:v>
                </c:pt>
                <c:pt idx="1">
                  <c:v>0.092436974789916</c:v>
                </c:pt>
                <c:pt idx="2">
                  <c:v>0.0388888888888889</c:v>
                </c:pt>
                <c:pt idx="3">
                  <c:v>0.0452261306532663</c:v>
                </c:pt>
                <c:pt idx="4">
                  <c:v>0.0572687224669604</c:v>
                </c:pt>
                <c:pt idx="5">
                  <c:v>0.0330188679245283</c:v>
                </c:pt>
                <c:pt idx="6">
                  <c:v>0.0340425531914894</c:v>
                </c:pt>
                <c:pt idx="7">
                  <c:v>0.0366492146596859</c:v>
                </c:pt>
                <c:pt idx="8">
                  <c:v>0.0340909090909091</c:v>
                </c:pt>
                <c:pt idx="9">
                  <c:v>0.0452830188679245</c:v>
                </c:pt>
                <c:pt idx="10">
                  <c:v>0.0380116959064327</c:v>
                </c:pt>
              </c:numCache>
            </c:numRef>
          </c:val>
        </c:ser>
        <c:ser>
          <c:idx val="1"/>
          <c:order val="3"/>
          <c:tx>
            <c:strRef>
              <c:f>'[2018_Relatório de Indicadores da PROEX - UFGD. v.3.1.xls]ações_execução'!$B$97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v.3.1.xls]ações_execução'!$C$97:$M$97</c:f>
              <c:numCache>
                <c:formatCode>0%</c:formatCode>
                <c:ptCount val="11"/>
                <c:pt idx="0">
                  <c:v>0.272727272727273</c:v>
                </c:pt>
                <c:pt idx="1">
                  <c:v>0.478991596638655</c:v>
                </c:pt>
                <c:pt idx="2">
                  <c:v>0.394444444444444</c:v>
                </c:pt>
                <c:pt idx="3">
                  <c:v>0.396984924623116</c:v>
                </c:pt>
                <c:pt idx="4">
                  <c:v>0.370044052863436</c:v>
                </c:pt>
                <c:pt idx="5">
                  <c:v>0.344339622641509</c:v>
                </c:pt>
                <c:pt idx="6">
                  <c:v>0.285106382978723</c:v>
                </c:pt>
                <c:pt idx="7">
                  <c:v>0.261780104712042</c:v>
                </c:pt>
                <c:pt idx="8">
                  <c:v>0.276515151515151</c:v>
                </c:pt>
                <c:pt idx="9">
                  <c:v>0.30188679245283</c:v>
                </c:pt>
                <c:pt idx="10">
                  <c:v>0.289473684210526</c:v>
                </c:pt>
              </c:numCache>
            </c:numRef>
          </c:val>
        </c:ser>
        <c:ser>
          <c:idx val="2"/>
          <c:order val="4"/>
          <c:tx>
            <c:strRef>
              <c:f>'[2018_Relatório de Indicadores da PROEX - UFGD. v.3.1.xls]ações_execução'!$B$98</c:f>
              <c:strCache>
                <c:ptCount val="1"/>
                <c:pt idx="0">
                  <c:v>Meio ambiente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v.3.1.xls]ações_execução'!$C$98:$M$98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0.0672268907563025</c:v>
                </c:pt>
                <c:pt idx="2">
                  <c:v>0.05</c:v>
                </c:pt>
                <c:pt idx="3">
                  <c:v>0.0452261306532663</c:v>
                </c:pt>
                <c:pt idx="4">
                  <c:v>0.118942731277533</c:v>
                </c:pt>
                <c:pt idx="5">
                  <c:v>0.10377358490566</c:v>
                </c:pt>
                <c:pt idx="6">
                  <c:v>0.0765957446808511</c:v>
                </c:pt>
                <c:pt idx="7">
                  <c:v>0.0837696335078534</c:v>
                </c:pt>
                <c:pt idx="8">
                  <c:v>0.0909090909090909</c:v>
                </c:pt>
                <c:pt idx="9">
                  <c:v>0.124528301886792</c:v>
                </c:pt>
                <c:pt idx="10">
                  <c:v>0.125730994152047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v.3.1.xls]ações_execução'!$B$99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v.3.1.xls]ações_execução'!$C$99:$M$99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0.013215859030837</c:v>
                </c:pt>
                <c:pt idx="5">
                  <c:v>0.0141509433962264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6"/>
          <c:tx>
            <c:strRef>
              <c:f>'[2018_Relatório de Indicadores da PROEX - UFGD. v.3.1.xls]ações_execução'!$B$100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v.3.1.xls]ações_execução'!$C$100:$M$100</c:f>
              <c:numCache>
                <c:formatCode>0%</c:formatCode>
                <c:ptCount val="11"/>
                <c:pt idx="0">
                  <c:v>0.181818181818182</c:v>
                </c:pt>
                <c:pt idx="1">
                  <c:v>0.126050420168067</c:v>
                </c:pt>
                <c:pt idx="2">
                  <c:v>0.216666666666667</c:v>
                </c:pt>
                <c:pt idx="3">
                  <c:v>0.221105527638191</c:v>
                </c:pt>
                <c:pt idx="4">
                  <c:v>0.180616740088106</c:v>
                </c:pt>
                <c:pt idx="5">
                  <c:v>0.221698113207547</c:v>
                </c:pt>
                <c:pt idx="6">
                  <c:v>0.242553191489362</c:v>
                </c:pt>
                <c:pt idx="7">
                  <c:v>0.267015706806283</c:v>
                </c:pt>
                <c:pt idx="8">
                  <c:v>0.227272727272727</c:v>
                </c:pt>
                <c:pt idx="9">
                  <c:v>0.166037735849057</c:v>
                </c:pt>
                <c:pt idx="10">
                  <c:v>0.190058479532164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v.3.1.xls]ações_execução'!$B$101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v.3.1.xls]ações_execução'!$C$101:$M$101</c:f>
              <c:numCache>
                <c:formatCode>0%</c:formatCode>
                <c:ptCount val="11"/>
                <c:pt idx="0">
                  <c:v>0.0909090909090909</c:v>
                </c:pt>
                <c:pt idx="1">
                  <c:v>0.126050420168067</c:v>
                </c:pt>
                <c:pt idx="2">
                  <c:v>0.138888888888889</c:v>
                </c:pt>
                <c:pt idx="3">
                  <c:v>0.150753768844221</c:v>
                </c:pt>
                <c:pt idx="4">
                  <c:v>0.114537444933921</c:v>
                </c:pt>
                <c:pt idx="5">
                  <c:v>0.160377358490566</c:v>
                </c:pt>
                <c:pt idx="6">
                  <c:v>0.217021276595745</c:v>
                </c:pt>
                <c:pt idx="7">
                  <c:v>0.214659685863874</c:v>
                </c:pt>
                <c:pt idx="8">
                  <c:v>0.196969696969697</c:v>
                </c:pt>
                <c:pt idx="9">
                  <c:v>0.162264150943396</c:v>
                </c:pt>
                <c:pt idx="10">
                  <c:v>0.149122807017544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v.3.1.xls]ações_execução'!$B$102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v.3.1.xls]ações_execução'!$C$93:$M$93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v.3.1.xls]ações_execução'!$C$102:$M$102</c:f>
              <c:numCache>
                <c:formatCode>0%</c:formatCode>
                <c:ptCount val="11"/>
                <c:pt idx="0">
                  <c:v>0</c:v>
                </c:pt>
                <c:pt idx="1">
                  <c:v>0.00840336134453781</c:v>
                </c:pt>
                <c:pt idx="2">
                  <c:v>0.0166666666666667</c:v>
                </c:pt>
                <c:pt idx="3">
                  <c:v>0.0150753768844221</c:v>
                </c:pt>
                <c:pt idx="4">
                  <c:v>0.0220264317180617</c:v>
                </c:pt>
                <c:pt idx="5">
                  <c:v>0.00471698113207547</c:v>
                </c:pt>
                <c:pt idx="6">
                  <c:v>0.0212765957446809</c:v>
                </c:pt>
                <c:pt idx="7">
                  <c:v>0.0209424083769634</c:v>
                </c:pt>
                <c:pt idx="8">
                  <c:v>0.0454545454545455</c:v>
                </c:pt>
                <c:pt idx="9">
                  <c:v>0.060377358490566</c:v>
                </c:pt>
                <c:pt idx="10">
                  <c:v>0.0584795321637427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490133237"/>
        <c:axId val="270314845"/>
      </c:barChart>
      <c:catAx>
        <c:axId val="490133237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270314845"/>
        <c:crosses val="autoZero"/>
        <c:auto val="1"/>
        <c:lblAlgn val="ctr"/>
        <c:lblOffset val="100"/>
        <c:noMultiLvlLbl val="0"/>
      </c:catAx>
      <c:valAx>
        <c:axId val="270314845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490133237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600" b="0" i="0" u="none" strike="noStrike" baseline="0">
          <a:solidFill>
            <a:srgbClr val="000000">
              <a:alpha val="100000"/>
            </a:srgb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827359206779"/>
          <c:y val="0.0125400170049166"/>
          <c:w val="0.821470213950529"/>
          <c:h val="0.512293054714315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'[2018_Relatório de Indicadores da PROEX - UFGD. v.3.1.xls]ações_andamento'!$B$94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elete val="1"/>
          </c:dLbls>
          <c:cat>
            <c:numRef>
              <c:f>'[2018_Relatório de Indicadores da PROEX - UFGD. v.3.1.xls]ações_andamento'!$C$93:$M$93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v.3.1.xls]ações_andamento'!$C$94:$M$94</c:f>
              <c:numCache>
                <c:formatCode>0%</c:formatCode>
                <c:ptCount val="11"/>
                <c:pt idx="0">
                  <c:v>0.166666666666667</c:v>
                </c:pt>
                <c:pt idx="1">
                  <c:v>0.0344827586206897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0.0289855072463768</c:v>
                </c:pt>
                <c:pt idx="7">
                  <c:v>0.0153846153846154</c:v>
                </c:pt>
                <c:pt idx="8">
                  <c:v>0.0263157894736842</c:v>
                </c:pt>
                <c:pt idx="9">
                  <c:v>0.0277777777777778</c:v>
                </c:pt>
                <c:pt idx="10">
                  <c:v>0.0535714285714286</c:v>
                </c:pt>
              </c:numCache>
            </c:numRef>
          </c:val>
        </c:ser>
        <c:ser>
          <c:idx val="5"/>
          <c:order val="1"/>
          <c:tx>
            <c:strRef>
              <c:f>'[2018_Relatório de Indicadores da PROEX - UFGD. v.3.1.xls]ações_andamento'!$B$95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v.3.1.xls]ações_andamento'!$C$95:$M$95</c:f>
              <c:numCache>
                <c:formatCode>0%</c:formatCode>
                <c:ptCount val="11"/>
                <c:pt idx="0">
                  <c:v>0</c:v>
                </c:pt>
                <c:pt idx="1">
                  <c:v>0.0344827586206897</c:v>
                </c:pt>
                <c:pt idx="2">
                  <c:v>0.111111111111111</c:v>
                </c:pt>
                <c:pt idx="3">
                  <c:v>0.0526315789473684</c:v>
                </c:pt>
                <c:pt idx="4">
                  <c:v>0.128205128205128</c:v>
                </c:pt>
                <c:pt idx="5">
                  <c:v>0.12280701754386</c:v>
                </c:pt>
                <c:pt idx="6">
                  <c:v>0.0289855072463768</c:v>
                </c:pt>
                <c:pt idx="7">
                  <c:v>0.107692307692308</c:v>
                </c:pt>
                <c:pt idx="8">
                  <c:v>0.131578947368421</c:v>
                </c:pt>
                <c:pt idx="9">
                  <c:v>0.0833333333333333</c:v>
                </c:pt>
                <c:pt idx="10">
                  <c:v>0.0714285714285714</c:v>
                </c:pt>
              </c:numCache>
            </c:numRef>
          </c:val>
        </c:ser>
        <c:ser>
          <c:idx val="0"/>
          <c:order val="2"/>
          <c:tx>
            <c:strRef>
              <c:f>'[2018_Relatório de Indicadores da PROEX - UFGD. v.3.1.xls]ações_andamento'!$B$96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v.3.1.xls]ações_andamento'!$C$96:$M$96</c:f>
              <c:numCache>
                <c:formatCode>0%</c:formatCode>
                <c:ptCount val="11"/>
                <c:pt idx="0">
                  <c:v>0.166666666666667</c:v>
                </c:pt>
                <c:pt idx="1">
                  <c:v>0.0344827586206897</c:v>
                </c:pt>
                <c:pt idx="2">
                  <c:v>0</c:v>
                </c:pt>
                <c:pt idx="3">
                  <c:v>0</c:v>
                </c:pt>
                <c:pt idx="4">
                  <c:v>0.0256410256410256</c:v>
                </c:pt>
                <c:pt idx="5">
                  <c:v>0.0350877192982456</c:v>
                </c:pt>
                <c:pt idx="6">
                  <c:v>0.0289855072463768</c:v>
                </c:pt>
                <c:pt idx="7">
                  <c:v>0.0307692307692308</c:v>
                </c:pt>
                <c:pt idx="8">
                  <c:v>0.0526315789473684</c:v>
                </c:pt>
                <c:pt idx="9">
                  <c:v>0.0462962962962963</c:v>
                </c:pt>
                <c:pt idx="10">
                  <c:v>0.0357142857142857</c:v>
                </c:pt>
              </c:numCache>
            </c:numRef>
          </c:val>
        </c:ser>
        <c:ser>
          <c:idx val="1"/>
          <c:order val="3"/>
          <c:tx>
            <c:strRef>
              <c:f>'[2018_Relatório de Indicadores da PROEX - UFGD. v.3.1.xls]ações_andamento'!$B$97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v.3.1.xls]ações_andamento'!$C$97:$M$97</c:f>
              <c:numCache>
                <c:formatCode>0%</c:formatCode>
                <c:ptCount val="11"/>
                <c:pt idx="0">
                  <c:v>0.333333333333333</c:v>
                </c:pt>
                <c:pt idx="1">
                  <c:v>0.413793103448276</c:v>
                </c:pt>
                <c:pt idx="2">
                  <c:v>0.277777777777778</c:v>
                </c:pt>
                <c:pt idx="3">
                  <c:v>0.5</c:v>
                </c:pt>
                <c:pt idx="4">
                  <c:v>0.282051282051282</c:v>
                </c:pt>
                <c:pt idx="5">
                  <c:v>0.333333333333333</c:v>
                </c:pt>
                <c:pt idx="6">
                  <c:v>0.217391304347826</c:v>
                </c:pt>
                <c:pt idx="7">
                  <c:v>0.169230769230769</c:v>
                </c:pt>
                <c:pt idx="8">
                  <c:v>0.210526315789474</c:v>
                </c:pt>
                <c:pt idx="9">
                  <c:v>0.157407407407407</c:v>
                </c:pt>
                <c:pt idx="10">
                  <c:v>0.357142857142857</c:v>
                </c:pt>
              </c:numCache>
            </c:numRef>
          </c:val>
        </c:ser>
        <c:ser>
          <c:idx val="2"/>
          <c:order val="4"/>
          <c:tx>
            <c:strRef>
              <c:f>'[2018_Relatório de Indicadores da PROEX - UFGD. v.3.1.xls]ações_andamento'!$B$98</c:f>
              <c:strCache>
                <c:ptCount val="1"/>
                <c:pt idx="0">
                  <c:v>Meio ambiente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v.3.1.xls]ações_andamento'!$C$93:$M$93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v.3.1.xls]ações_andamento'!$C$98:$M$98</c:f>
              <c:numCache>
                <c:formatCode>0%</c:formatCode>
                <c:ptCount val="11"/>
                <c:pt idx="0">
                  <c:v>0.166666666666667</c:v>
                </c:pt>
                <c:pt idx="1">
                  <c:v>0.0689655172413793</c:v>
                </c:pt>
                <c:pt idx="2">
                  <c:v>0.0555555555555556</c:v>
                </c:pt>
                <c:pt idx="3">
                  <c:v>0.0789473684210526</c:v>
                </c:pt>
                <c:pt idx="4">
                  <c:v>0.0769230769230769</c:v>
                </c:pt>
                <c:pt idx="5">
                  <c:v>0.0526315789473684</c:v>
                </c:pt>
                <c:pt idx="6">
                  <c:v>0.072463768115942</c:v>
                </c:pt>
                <c:pt idx="7">
                  <c:v>0.0923076923076923</c:v>
                </c:pt>
                <c:pt idx="8">
                  <c:v>0.0789473684210526</c:v>
                </c:pt>
                <c:pt idx="9">
                  <c:v>0.148148148148148</c:v>
                </c:pt>
                <c:pt idx="10">
                  <c:v>0.107142857142857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v.3.1.xls]ações_andamento'!$B$102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v.3.1.xls]ações_andamento'!$C$102:$M$102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0.0277777777777778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0.0434782608695652</c:v>
                </c:pt>
                <c:pt idx="7">
                  <c:v>0.0307692307692308</c:v>
                </c:pt>
                <c:pt idx="8">
                  <c:v>0.0526315789473684</c:v>
                </c:pt>
                <c:pt idx="9">
                  <c:v>0.111111111111111</c:v>
                </c:pt>
                <c:pt idx="10">
                  <c:v>0.0892857142857143</c:v>
                </c:pt>
              </c:numCache>
            </c:numRef>
          </c:val>
        </c:ser>
        <c:ser>
          <c:idx val="7"/>
          <c:order val="6"/>
          <c:tx>
            <c:strRef>
              <c:f>'[2018_Relatório de Indicadores da PROEX - UFGD. v.3.1.xls]ações_andamento'!$B$99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v.3.1.xls]ações_andamento'!$C$99:$M$99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0.0769230769230769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v.3.1.xls]ações_andamento'!$B$100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v.3.1.xls]ações_andamento'!$C$93:$M$93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v.3.1.xls]ações_andamento'!$C$100:$M$100</c:f>
              <c:numCache>
                <c:formatCode>0%</c:formatCode>
                <c:ptCount val="11"/>
                <c:pt idx="0">
                  <c:v>0.166666666666667</c:v>
                </c:pt>
                <c:pt idx="1">
                  <c:v>0.137931034482759</c:v>
                </c:pt>
                <c:pt idx="2">
                  <c:v>0.305555555555556</c:v>
                </c:pt>
                <c:pt idx="3">
                  <c:v>0.184210526315789</c:v>
                </c:pt>
                <c:pt idx="4">
                  <c:v>0.179487179487179</c:v>
                </c:pt>
                <c:pt idx="5">
                  <c:v>0.298245614035088</c:v>
                </c:pt>
                <c:pt idx="6">
                  <c:v>0.347826086956522</c:v>
                </c:pt>
                <c:pt idx="7">
                  <c:v>0.261538461538462</c:v>
                </c:pt>
                <c:pt idx="8">
                  <c:v>0.236842105263158</c:v>
                </c:pt>
                <c:pt idx="9">
                  <c:v>0.222222222222222</c:v>
                </c:pt>
                <c:pt idx="10">
                  <c:v>0.178571428571429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v.3.1.xls]ações_andamento'!$B$101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v.3.1.xls]ações_andamento'!$C$93:$M$93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v.3.1.xls]ações_andamento'!$C$101:$M$101</c:f>
              <c:numCache>
                <c:formatCode>0%</c:formatCode>
                <c:ptCount val="11"/>
                <c:pt idx="0">
                  <c:v>0</c:v>
                </c:pt>
                <c:pt idx="1">
                  <c:v>0.275862068965517</c:v>
                </c:pt>
                <c:pt idx="2">
                  <c:v>0.222222222222222</c:v>
                </c:pt>
                <c:pt idx="3">
                  <c:v>0.184210526315789</c:v>
                </c:pt>
                <c:pt idx="4">
                  <c:v>0.230769230769231</c:v>
                </c:pt>
                <c:pt idx="5">
                  <c:v>0.157894736842105</c:v>
                </c:pt>
                <c:pt idx="6">
                  <c:v>0.231884057971014</c:v>
                </c:pt>
                <c:pt idx="7">
                  <c:v>0.292307692307692</c:v>
                </c:pt>
                <c:pt idx="8">
                  <c:v>0.210526315789474</c:v>
                </c:pt>
                <c:pt idx="9">
                  <c:v>0.203703703703704</c:v>
                </c:pt>
                <c:pt idx="10">
                  <c:v>0.107142857142857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923744636"/>
        <c:axId val="944845408"/>
      </c:barChart>
      <c:catAx>
        <c:axId val="9237446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944845408"/>
        <c:crosses val="autoZero"/>
        <c:auto val="1"/>
        <c:lblAlgn val="ctr"/>
        <c:lblOffset val="100"/>
        <c:noMultiLvlLbl val="0"/>
      </c:catAx>
      <c:valAx>
        <c:axId val="9448454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9237446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823656658302"/>
          <c:y val="2.04232283464567e-5"/>
          <c:w val="0.821470213950529"/>
          <c:h val="0.512293054714315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'[2018_Relatório de Indicadores da PROEX - UFGD. v.3.1.xls]ações_aprovadas'!$B$94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elete val="1"/>
          </c:dLbls>
          <c:cat>
            <c:numRef>
              <c:f>'[2018_Relatório de Indicadores da PROEX - UFGD. v.3.1.xls]ações_aprovadas'!$C$93:$M$93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v.3.1.xls]ações_aprovadas'!$C$94:$M$94</c:f>
              <c:numCache>
                <c:formatCode>0%</c:formatCode>
                <c:ptCount val="11"/>
                <c:pt idx="0">
                  <c:v>0.181818181818182</c:v>
                </c:pt>
                <c:pt idx="1">
                  <c:v>0.00884955752212389</c:v>
                </c:pt>
                <c:pt idx="2">
                  <c:v>0.02</c:v>
                </c:pt>
                <c:pt idx="3">
                  <c:v>0.0182926829268293</c:v>
                </c:pt>
                <c:pt idx="4">
                  <c:v>0.0317460317460317</c:v>
                </c:pt>
                <c:pt idx="5">
                  <c:v>0.0173410404624277</c:v>
                </c:pt>
                <c:pt idx="6">
                  <c:v>0.0282485875706215</c:v>
                </c:pt>
                <c:pt idx="7">
                  <c:v>0.00826446280991736</c:v>
                </c:pt>
                <c:pt idx="8">
                  <c:v>0.0348258706467662</c:v>
                </c:pt>
                <c:pt idx="9">
                  <c:v>0.0219298245614035</c:v>
                </c:pt>
                <c:pt idx="10">
                  <c:v>0.0555555555555556</c:v>
                </c:pt>
              </c:numCache>
            </c:numRef>
          </c:val>
        </c:ser>
        <c:ser>
          <c:idx val="5"/>
          <c:order val="1"/>
          <c:tx>
            <c:strRef>
              <c:f>'[2018_Relatório de Indicadores da PROEX - UFGD. v.3.1.xls]ações_aprovadas'!$B$95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v.3.1.xls]ações_aprovadas'!$C$95:$M$95</c:f>
              <c:numCache>
                <c:formatCode>0%</c:formatCode>
                <c:ptCount val="11"/>
                <c:pt idx="0">
                  <c:v>0</c:v>
                </c:pt>
                <c:pt idx="1">
                  <c:v>0.0884955752212389</c:v>
                </c:pt>
                <c:pt idx="2">
                  <c:v>0.14</c:v>
                </c:pt>
                <c:pt idx="3">
                  <c:v>0.109756097560976</c:v>
                </c:pt>
                <c:pt idx="4">
                  <c:v>0.105820105820106</c:v>
                </c:pt>
                <c:pt idx="5">
                  <c:v>0.0982658959537572</c:v>
                </c:pt>
                <c:pt idx="6">
                  <c:v>0.096045197740113</c:v>
                </c:pt>
                <c:pt idx="7">
                  <c:v>0.132231404958678</c:v>
                </c:pt>
                <c:pt idx="8">
                  <c:v>0.104477611940299</c:v>
                </c:pt>
                <c:pt idx="9">
                  <c:v>0.114035087719298</c:v>
                </c:pt>
                <c:pt idx="10">
                  <c:v>0.111111111111111</c:v>
                </c:pt>
              </c:numCache>
            </c:numRef>
          </c:val>
        </c:ser>
        <c:ser>
          <c:idx val="0"/>
          <c:order val="2"/>
          <c:tx>
            <c:strRef>
              <c:f>'[2018_Relatório de Indicadores da PROEX - UFGD. v.3.1.xls]ações_aprovadas'!$B$96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v.3.1.xls]ações_aprovadas'!$C$96:$M$96</c:f>
              <c:numCache>
                <c:formatCode>0%</c:formatCode>
                <c:ptCount val="11"/>
                <c:pt idx="0">
                  <c:v>0.181818181818182</c:v>
                </c:pt>
                <c:pt idx="1">
                  <c:v>0.0884955752212389</c:v>
                </c:pt>
                <c:pt idx="2">
                  <c:v>0.04</c:v>
                </c:pt>
                <c:pt idx="3">
                  <c:v>0.0548780487804878</c:v>
                </c:pt>
                <c:pt idx="4">
                  <c:v>0.0687830687830688</c:v>
                </c:pt>
                <c:pt idx="5">
                  <c:v>0.0346820809248555</c:v>
                </c:pt>
                <c:pt idx="6">
                  <c:v>0.0338983050847458</c:v>
                </c:pt>
                <c:pt idx="7">
                  <c:v>0.0413223140495868</c:v>
                </c:pt>
                <c:pt idx="8">
                  <c:v>0.0348258706467662</c:v>
                </c:pt>
                <c:pt idx="9">
                  <c:v>0.043859649122807</c:v>
                </c:pt>
                <c:pt idx="10">
                  <c:v>0.0341880341880342</c:v>
                </c:pt>
              </c:numCache>
            </c:numRef>
          </c:val>
        </c:ser>
        <c:ser>
          <c:idx val="1"/>
          <c:order val="3"/>
          <c:tx>
            <c:strRef>
              <c:f>'[2018_Relatório de Indicadores da PROEX - UFGD. v.3.1.xls]ações_aprovadas'!$B$97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v.3.1.xls]ações_aprovadas'!$C$97:$M$97</c:f>
              <c:numCache>
                <c:formatCode>0%</c:formatCode>
                <c:ptCount val="11"/>
                <c:pt idx="0">
                  <c:v>0.272727272727273</c:v>
                </c:pt>
                <c:pt idx="1">
                  <c:v>0.486725663716814</c:v>
                </c:pt>
                <c:pt idx="2">
                  <c:v>0.393333333333333</c:v>
                </c:pt>
                <c:pt idx="3">
                  <c:v>0.420731707317073</c:v>
                </c:pt>
                <c:pt idx="4">
                  <c:v>0.343915343915344</c:v>
                </c:pt>
                <c:pt idx="5">
                  <c:v>0.358381502890173</c:v>
                </c:pt>
                <c:pt idx="6">
                  <c:v>0.271186440677966</c:v>
                </c:pt>
                <c:pt idx="7">
                  <c:v>0.28099173553719</c:v>
                </c:pt>
                <c:pt idx="8">
                  <c:v>0.308457711442786</c:v>
                </c:pt>
                <c:pt idx="9">
                  <c:v>0.315789473684211</c:v>
                </c:pt>
                <c:pt idx="10">
                  <c:v>0.35042735042735</c:v>
                </c:pt>
              </c:numCache>
            </c:numRef>
          </c:val>
        </c:ser>
        <c:ser>
          <c:idx val="2"/>
          <c:order val="4"/>
          <c:tx>
            <c:strRef>
              <c:f>'[2018_Relatório de Indicadores da PROEX - UFGD. v.3.1.xls]ações_aprovadas'!$B$98</c:f>
              <c:strCache>
                <c:ptCount val="1"/>
                <c:pt idx="0">
                  <c:v>Meio ambiente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v.3.1.xls]ações_aprovadas'!$C$93:$M$93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v.3.1.xls]ações_aprovadas'!$C$98:$M$98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0.0619469026548673</c:v>
                </c:pt>
                <c:pt idx="2">
                  <c:v>0.0466666666666667</c:v>
                </c:pt>
                <c:pt idx="3">
                  <c:v>0.0487804878048781</c:v>
                </c:pt>
                <c:pt idx="4">
                  <c:v>0.126984126984127</c:v>
                </c:pt>
                <c:pt idx="5">
                  <c:v>0.109826589595376</c:v>
                </c:pt>
                <c:pt idx="6">
                  <c:v>0.0847457627118644</c:v>
                </c:pt>
                <c:pt idx="7">
                  <c:v>0.0909090909090909</c:v>
                </c:pt>
                <c:pt idx="8">
                  <c:v>0.0895522388059701</c:v>
                </c:pt>
                <c:pt idx="9">
                  <c:v>0.131578947368421</c:v>
                </c:pt>
                <c:pt idx="10">
                  <c:v>0.115384615384615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v.3.1.xls]ações_aprovadas'!$B$99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v.3.1.xls]ações_aprovadas'!$C$99:$M$99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0.0158730158730159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6"/>
          <c:tx>
            <c:strRef>
              <c:f>'[2018_Relatório de Indicadores da PROEX - UFGD. v.3.1.xls]ações_aprovadas'!$B$100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v.3.1.xls]ações_aprovadas'!$C$100:$M$100</c:f>
              <c:numCache>
                <c:formatCode>0%</c:formatCode>
                <c:ptCount val="11"/>
                <c:pt idx="0">
                  <c:v>0.181818181818182</c:v>
                </c:pt>
                <c:pt idx="1">
                  <c:v>0.123893805309735</c:v>
                </c:pt>
                <c:pt idx="2">
                  <c:v>0.226666666666667</c:v>
                </c:pt>
                <c:pt idx="3">
                  <c:v>0.201219512195122</c:v>
                </c:pt>
                <c:pt idx="4">
                  <c:v>0.17989417989418</c:v>
                </c:pt>
                <c:pt idx="5">
                  <c:v>0.23121387283237</c:v>
                </c:pt>
                <c:pt idx="6">
                  <c:v>0.220338983050847</c:v>
                </c:pt>
                <c:pt idx="7">
                  <c:v>0.239669421487603</c:v>
                </c:pt>
                <c:pt idx="8">
                  <c:v>0.208955223880597</c:v>
                </c:pt>
                <c:pt idx="9">
                  <c:v>0.162280701754386</c:v>
                </c:pt>
                <c:pt idx="10">
                  <c:v>0.170940170940171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v.3.1.xls]ações_aprovadas'!$B$101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v.3.1.xls]ações_aprovadas'!$C$93:$M$93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v.3.1.xls]ações_aprovadas'!$C$101:$M$101</c:f>
              <c:numCache>
                <c:formatCode>0%</c:formatCode>
                <c:ptCount val="11"/>
                <c:pt idx="0">
                  <c:v>0.0909090909090909</c:v>
                </c:pt>
                <c:pt idx="1">
                  <c:v>0.132743362831858</c:v>
                </c:pt>
                <c:pt idx="2">
                  <c:v>0.113333333333333</c:v>
                </c:pt>
                <c:pt idx="3">
                  <c:v>0.134146341463415</c:v>
                </c:pt>
                <c:pt idx="4">
                  <c:v>0.100529100529101</c:v>
                </c:pt>
                <c:pt idx="5">
                  <c:v>0.144508670520231</c:v>
                </c:pt>
                <c:pt idx="6">
                  <c:v>0.23728813559322</c:v>
                </c:pt>
                <c:pt idx="7">
                  <c:v>0.198347107438017</c:v>
                </c:pt>
                <c:pt idx="8">
                  <c:v>0.169154228855721</c:v>
                </c:pt>
                <c:pt idx="9">
                  <c:v>0.153508771929825</c:v>
                </c:pt>
                <c:pt idx="10">
                  <c:v>0.123931623931624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v.3.1.xls]ações_aprovadas'!$B$102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v.3.1.xls]ações_aprovadas'!$C$93:$M$93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v.3.1.xls]ações_aprovadas'!$C$102:$M$102</c:f>
              <c:numCache>
                <c:formatCode>0%</c:formatCode>
                <c:ptCount val="11"/>
                <c:pt idx="0">
                  <c:v>0</c:v>
                </c:pt>
                <c:pt idx="1">
                  <c:v>0.00884955752212389</c:v>
                </c:pt>
                <c:pt idx="2">
                  <c:v>0.02</c:v>
                </c:pt>
                <c:pt idx="3">
                  <c:v>0.0121951219512195</c:v>
                </c:pt>
                <c:pt idx="4">
                  <c:v>0.0264550264550265</c:v>
                </c:pt>
                <c:pt idx="5">
                  <c:v>0.00578034682080925</c:v>
                </c:pt>
                <c:pt idx="6">
                  <c:v>0.0282485875706215</c:v>
                </c:pt>
                <c:pt idx="7">
                  <c:v>0.00826446280991736</c:v>
                </c:pt>
                <c:pt idx="8">
                  <c:v>0.0497512437810945</c:v>
                </c:pt>
                <c:pt idx="9">
                  <c:v>0.0570175438596491</c:v>
                </c:pt>
                <c:pt idx="10">
                  <c:v>0.0384615384615385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327104586"/>
        <c:axId val="283231248"/>
      </c:barChart>
      <c:catAx>
        <c:axId val="32710458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283231248"/>
        <c:crosses val="autoZero"/>
        <c:auto val="1"/>
        <c:lblAlgn val="ctr"/>
        <c:lblOffset val="100"/>
        <c:noMultiLvlLbl val="0"/>
      </c:catAx>
      <c:valAx>
        <c:axId val="2832312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32710458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551973072998"/>
          <c:y val="0.101232394366197"/>
          <c:w val="0.504895901551958"/>
          <c:h val="0.716549295774648"/>
        </c:manualLayout>
      </c:layout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rgbClr val="CC6600"/>
              </a:solidFill>
            </c:spPr>
          </c:dPt>
          <c:dPt>
            <c:idx val="1"/>
            <c:bubble3D val="0"/>
            <c:explosion val="0"/>
            <c:spPr>
              <a:solidFill>
                <a:srgbClr val="FFC000"/>
              </a:solidFill>
            </c:spPr>
          </c:dPt>
          <c:dPt>
            <c:idx val="2"/>
            <c:bubble3D val="0"/>
            <c:explosion val="0"/>
            <c:spPr>
              <a:solidFill>
                <a:srgbClr val="336600"/>
              </a:solidFill>
            </c:spPr>
          </c:dPt>
          <c:dPt>
            <c:idx val="3"/>
            <c:bubble3D val="0"/>
            <c:explosion val="0"/>
            <c:spPr>
              <a:solidFill>
                <a:srgbClr val="0070C0"/>
              </a:solidFill>
            </c:spPr>
          </c:dPt>
          <c:dPt>
            <c:idx val="4"/>
            <c:bubble3D val="0"/>
            <c:explosion val="0"/>
            <c:spPr>
              <a:solidFill>
                <a:srgbClr val="62FC24"/>
              </a:solidFill>
            </c:spPr>
          </c:dPt>
          <c:dPt>
            <c:idx val="5"/>
            <c:bubble3D val="0"/>
            <c:explosion val="0"/>
            <c:spPr>
              <a:solidFill>
                <a:schemeClr val="accent2"/>
              </a:solidFill>
            </c:spPr>
          </c:dPt>
          <c:dPt>
            <c:idx val="6"/>
            <c:bubble3D val="0"/>
            <c:explosion val="0"/>
          </c:dPt>
          <c:dPt>
            <c:idx val="7"/>
            <c:bubble3D val="0"/>
            <c:explosion val="0"/>
          </c:dPt>
          <c:dPt>
            <c:idx val="8"/>
            <c:bubble3D val="0"/>
            <c:explosion val="0"/>
          </c:dPt>
          <c:dLbls>
            <c:dLbl>
              <c:idx val="0"/>
              <c:layout>
                <c:manualLayout>
                  <c:x val="0.00342942015922405"/>
                  <c:y val="-0.05373467205488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44611658300415"/>
                  <c:y val="-0.085902595508894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71763995077671"/>
                  <c:y val="-0.0049807055610058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00277652210742"/>
                  <c:y val="0.054763432348734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604800066457048"/>
                  <c:y val="0.14699273701898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0857938661236107"/>
                  <c:y val="0.140889888763905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456096357868778"/>
                  <c:y val="-0.017080364954380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0364680019318626"/>
                  <c:y val="-0.12050854754266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0176738759830231"/>
                  <c:y val="-0.0431137774444861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v.3.1.xls]ações_execução'!$B$77:$B$85</c:f>
              <c:strCache>
                <c:ptCount val="9"/>
                <c:pt idx="0">
                  <c:v>Comunicação</c:v>
                </c:pt>
                <c:pt idx="1">
                  <c:v>Cultura</c:v>
                </c:pt>
                <c:pt idx="2">
                  <c:v>Direitos Humanos e Justiça</c:v>
                </c:pt>
                <c:pt idx="3">
                  <c:v>Educação</c:v>
                </c:pt>
                <c:pt idx="4">
                  <c:v>Meio ambiente</c:v>
                </c:pt>
                <c:pt idx="5">
                  <c:v>Outros</c:v>
                </c:pt>
                <c:pt idx="6">
                  <c:v>Saúde</c:v>
                </c:pt>
                <c:pt idx="7">
                  <c:v>Tecnologia e Produção</c:v>
                </c:pt>
                <c:pt idx="8">
                  <c:v>Trabalho</c:v>
                </c:pt>
              </c:strCache>
            </c:strRef>
          </c:cat>
          <c:val>
            <c:numRef>
              <c:f>'[2018_Relatório de Indicadores da PROEX - UFGD. v.3.1.xls]ações_execução'!$M$77:$M$85</c:f>
              <c:numCache>
                <c:formatCode>General</c:formatCode>
                <c:ptCount val="9"/>
                <c:pt idx="0">
                  <c:v>16</c:v>
                </c:pt>
                <c:pt idx="1">
                  <c:v>35</c:v>
                </c:pt>
                <c:pt idx="2">
                  <c:v>13</c:v>
                </c:pt>
                <c:pt idx="3">
                  <c:v>99</c:v>
                </c:pt>
                <c:pt idx="4">
                  <c:v>43</c:v>
                </c:pt>
                <c:pt idx="5">
                  <c:v>0</c:v>
                </c:pt>
                <c:pt idx="6">
                  <c:v>65</c:v>
                </c:pt>
                <c:pt idx="7">
                  <c:v>51</c:v>
                </c:pt>
                <c:pt idx="8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732465277777778"/>
          <c:y val="0.290558420444169"/>
          <c:w val="0.2609375"/>
          <c:h val="0.446444298669193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70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551973072998"/>
          <c:y val="0.101232394366197"/>
          <c:w val="0.504895901551958"/>
          <c:h val="0.716549295774648"/>
        </c:manualLayout>
      </c:layout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rgbClr val="CC6600"/>
              </a:solidFill>
            </c:spPr>
          </c:dPt>
          <c:dPt>
            <c:idx val="1"/>
            <c:bubble3D val="0"/>
            <c:explosion val="0"/>
            <c:spPr>
              <a:solidFill>
                <a:srgbClr val="FFC000"/>
              </a:solidFill>
            </c:spPr>
          </c:dPt>
          <c:dPt>
            <c:idx val="2"/>
            <c:bubble3D val="0"/>
            <c:explosion val="1"/>
            <c:spPr>
              <a:solidFill>
                <a:srgbClr val="336600"/>
              </a:solidFill>
            </c:spPr>
          </c:dPt>
          <c:dPt>
            <c:idx val="3"/>
            <c:bubble3D val="0"/>
            <c:explosion val="0"/>
            <c:spPr>
              <a:solidFill>
                <a:srgbClr val="0070C0"/>
              </a:solidFill>
            </c:spPr>
          </c:dPt>
          <c:dPt>
            <c:idx val="4"/>
            <c:bubble3D val="0"/>
            <c:explosion val="0"/>
            <c:spPr>
              <a:solidFill>
                <a:srgbClr val="62FC24"/>
              </a:solidFill>
            </c:spPr>
          </c:dPt>
          <c:dPt>
            <c:idx val="5"/>
            <c:bubble3D val="0"/>
            <c:explosion val="0"/>
            <c:spPr>
              <a:solidFill>
                <a:schemeClr val="accent2"/>
              </a:solidFill>
            </c:spPr>
          </c:dPt>
          <c:dPt>
            <c:idx val="6"/>
            <c:bubble3D val="0"/>
            <c:explosion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7"/>
            <c:bubble3D val="0"/>
            <c:explosion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explosion val="0"/>
          </c:dPt>
          <c:dLbls>
            <c:dLbl>
              <c:idx val="0"/>
              <c:layout>
                <c:manualLayout>
                  <c:x val="0.0325014485806942"/>
                  <c:y val="-0.045633557019092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901534433749048"/>
                  <c:y val="-0.022292675157030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552126436825196"/>
                  <c:y val="-0.0094869829039148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319135220078087"/>
                  <c:y val="0.082734090956308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259965375174374"/>
                  <c:y val="0.049979293485411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822763404650048"/>
                  <c:y val="0.0024891013081134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36263685502199"/>
                  <c:y val="-0.00163617963368485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501069960970062"/>
                  <c:y val="-0.071596538175527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375645035539525"/>
                  <c:y val="-0.064138394310209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v.3.1.xls]ações_concluídas'!$B$77:$B$85</c:f>
              <c:strCache>
                <c:ptCount val="9"/>
                <c:pt idx="0">
                  <c:v>Comunicação</c:v>
                </c:pt>
                <c:pt idx="1">
                  <c:v>Cultura</c:v>
                </c:pt>
                <c:pt idx="2">
                  <c:v>Direitos Humanos e Justiça</c:v>
                </c:pt>
                <c:pt idx="3">
                  <c:v>Educação</c:v>
                </c:pt>
                <c:pt idx="4">
                  <c:v>Meio ambiente</c:v>
                </c:pt>
                <c:pt idx="5">
                  <c:v>Outros</c:v>
                </c:pt>
                <c:pt idx="6">
                  <c:v>Saúde</c:v>
                </c:pt>
                <c:pt idx="7">
                  <c:v>Tecnologia e Produção</c:v>
                </c:pt>
                <c:pt idx="8">
                  <c:v>Trabalho</c:v>
                </c:pt>
              </c:strCache>
            </c:strRef>
          </c:cat>
          <c:val>
            <c:numRef>
              <c:f>'[2018_Relatório de Indicadores da PROEX - UFGD. v.3.1.xls]ações_concluídas'!$M$77:$M$85</c:f>
              <c:numCache>
                <c:formatCode>General</c:formatCode>
                <c:ptCount val="9"/>
                <c:pt idx="0">
                  <c:v>13</c:v>
                </c:pt>
                <c:pt idx="1">
                  <c:v>31</c:v>
                </c:pt>
                <c:pt idx="2">
                  <c:v>11</c:v>
                </c:pt>
                <c:pt idx="3">
                  <c:v>79</c:v>
                </c:pt>
                <c:pt idx="4">
                  <c:v>37</c:v>
                </c:pt>
                <c:pt idx="5">
                  <c:v>0</c:v>
                </c:pt>
                <c:pt idx="6">
                  <c:v>55</c:v>
                </c:pt>
                <c:pt idx="7">
                  <c:v>45</c:v>
                </c:pt>
                <c:pt idx="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746354166666667"/>
          <c:y val="0.29811165371899"/>
          <c:w val="0.2484375"/>
          <c:h val="0.469907533948424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70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551973072998"/>
          <c:y val="0.101232394366197"/>
          <c:w val="0.504895901551958"/>
          <c:h val="0.716549295774648"/>
        </c:manualLayout>
      </c:layout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rgbClr val="CC6600"/>
              </a:solidFill>
            </c:spPr>
          </c:dPt>
          <c:dPt>
            <c:idx val="1"/>
            <c:bubble3D val="0"/>
            <c:explosion val="0"/>
            <c:spPr>
              <a:solidFill>
                <a:srgbClr val="FFC000"/>
              </a:solidFill>
            </c:spPr>
          </c:dPt>
          <c:dPt>
            <c:idx val="2"/>
            <c:bubble3D val="0"/>
            <c:explosion val="1"/>
            <c:spPr>
              <a:solidFill>
                <a:srgbClr val="2B8313"/>
              </a:solidFill>
            </c:spPr>
          </c:dPt>
          <c:dPt>
            <c:idx val="3"/>
            <c:bubble3D val="0"/>
            <c:explosion val="0"/>
            <c:spPr>
              <a:solidFill>
                <a:srgbClr val="0070C0"/>
              </a:solidFill>
            </c:spPr>
          </c:dPt>
          <c:dPt>
            <c:idx val="4"/>
            <c:bubble3D val="0"/>
            <c:explosion val="0"/>
            <c:spPr>
              <a:solidFill>
                <a:srgbClr val="62FC24"/>
              </a:solidFill>
            </c:spPr>
          </c:dPt>
          <c:dPt>
            <c:idx val="5"/>
            <c:bubble3D val="0"/>
            <c:explosion val="0"/>
            <c:spPr>
              <a:solidFill>
                <a:schemeClr val="accent2"/>
              </a:solidFill>
            </c:spPr>
          </c:dPt>
          <c:dPt>
            <c:idx val="6"/>
            <c:bubble3D val="0"/>
            <c:explosion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7"/>
            <c:bubble3D val="0"/>
            <c:explosion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explosion val="0"/>
          </c:dPt>
          <c:dLbls>
            <c:dLbl>
              <c:idx val="0"/>
              <c:layout>
                <c:manualLayout>
                  <c:x val="0.0179202325009935"/>
                  <c:y val="-0.035976564934660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901534433749048"/>
                  <c:y val="-0.022292675157030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480945881269641"/>
                  <c:y val="0.0016018063718858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43197131355174"/>
                  <c:y val="0.15309468902139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00233896484879"/>
                  <c:y val="0.086773177099564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1356905718717"/>
                  <c:y val="0.05901723594142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344205852080614"/>
                  <c:y val="0.0354990421015041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214778253390892"/>
                  <c:y val="-0.113292751334843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0717291612523958"/>
                  <c:y val="-0.064206430580127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v.3.1.xls]ações_andamento'!$B$77:$B$85</c:f>
              <c:strCache>
                <c:ptCount val="9"/>
                <c:pt idx="0">
                  <c:v>Comunicação</c:v>
                </c:pt>
                <c:pt idx="1">
                  <c:v>Cultura</c:v>
                </c:pt>
                <c:pt idx="2">
                  <c:v>Direitos Humanos e Justiça</c:v>
                </c:pt>
                <c:pt idx="3">
                  <c:v>Educação</c:v>
                </c:pt>
                <c:pt idx="4">
                  <c:v>Meio ambiente</c:v>
                </c:pt>
                <c:pt idx="5">
                  <c:v>Outros</c:v>
                </c:pt>
                <c:pt idx="6">
                  <c:v>Saúde</c:v>
                </c:pt>
                <c:pt idx="7">
                  <c:v>Tecnologia e Produção</c:v>
                </c:pt>
                <c:pt idx="8">
                  <c:v>Trabalho</c:v>
                </c:pt>
              </c:strCache>
            </c:strRef>
          </c:cat>
          <c:val>
            <c:numRef>
              <c:f>'[2018_Relatório de Indicadores da PROEX - UFGD. v.3.1.xls]ações_andamento'!$M$77:$M$85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20</c:v>
                </c:pt>
                <c:pt idx="4">
                  <c:v>6</c:v>
                </c:pt>
                <c:pt idx="5">
                  <c:v>0</c:v>
                </c:pt>
                <c:pt idx="6">
                  <c:v>10</c:v>
                </c:pt>
                <c:pt idx="7">
                  <c:v>6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728298611111111"/>
          <c:y val="0.285094379351746"/>
          <c:w val="0.264930555555556"/>
          <c:h val="0.449658440488266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70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'[2018_Relatório de Indicadores da PROEX - UFGD. v.3.1.xls]ações_aprovadas'!$B$17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v.3.1.xls]ações_aprovadas'!$C$16:$M$16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v.3.1.xls]ações_aprovadas'!$C$17:$M$17</c:f>
              <c:numCache>
                <c:formatCode>General</c:formatCode>
                <c:ptCount val="11"/>
                <c:pt idx="0">
                  <c:v>11</c:v>
                </c:pt>
                <c:pt idx="1">
                  <c:v>113</c:v>
                </c:pt>
                <c:pt idx="2">
                  <c:v>150</c:v>
                </c:pt>
                <c:pt idx="3">
                  <c:v>164</c:v>
                </c:pt>
                <c:pt idx="4">
                  <c:v>189</c:v>
                </c:pt>
                <c:pt idx="5">
                  <c:v>173</c:v>
                </c:pt>
                <c:pt idx="6">
                  <c:v>177</c:v>
                </c:pt>
                <c:pt idx="7">
                  <c:v>121</c:v>
                </c:pt>
                <c:pt idx="8">
                  <c:v>201</c:v>
                </c:pt>
                <c:pt idx="9">
                  <c:v>228</c:v>
                </c:pt>
                <c:pt idx="10">
                  <c:v>234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338335996"/>
        <c:axId val="222457000"/>
      </c:lineChart>
      <c:catAx>
        <c:axId val="3383359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22457000"/>
        <c:crosses val="autoZero"/>
        <c:auto val="1"/>
        <c:lblAlgn val="ctr"/>
        <c:lblOffset val="100"/>
        <c:noMultiLvlLbl val="0"/>
      </c:catAx>
      <c:valAx>
        <c:axId val="222457000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38335996"/>
        <c:crosses val="autoZero"/>
        <c:crossBetween val="between"/>
      </c:valAx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551973072998"/>
          <c:y val="0.101232394366197"/>
          <c:w val="0.504895901551958"/>
          <c:h val="0.716549295774648"/>
        </c:manualLayout>
      </c:layout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rgbClr val="CC6600"/>
              </a:solidFill>
            </c:spPr>
          </c:dPt>
          <c:dPt>
            <c:idx val="1"/>
            <c:bubble3D val="0"/>
            <c:explosion val="0"/>
            <c:spPr>
              <a:solidFill>
                <a:srgbClr val="FFC000"/>
              </a:solidFill>
            </c:spPr>
          </c:dPt>
          <c:dPt>
            <c:idx val="2"/>
            <c:bubble3D val="0"/>
            <c:explosion val="1"/>
            <c:spPr>
              <a:solidFill>
                <a:srgbClr val="336600"/>
              </a:solidFill>
            </c:spPr>
          </c:dPt>
          <c:dPt>
            <c:idx val="3"/>
            <c:bubble3D val="0"/>
            <c:explosion val="0"/>
            <c:spPr>
              <a:solidFill>
                <a:srgbClr val="0070C0"/>
              </a:solidFill>
            </c:spPr>
          </c:dPt>
          <c:dPt>
            <c:idx val="4"/>
            <c:bubble3D val="0"/>
            <c:explosion val="0"/>
            <c:spPr>
              <a:solidFill>
                <a:srgbClr val="62FC24"/>
              </a:solidFill>
            </c:spPr>
          </c:dPt>
          <c:dPt>
            <c:idx val="5"/>
            <c:bubble3D val="0"/>
            <c:explosion val="0"/>
            <c:spPr>
              <a:solidFill>
                <a:schemeClr val="accent2"/>
              </a:solidFill>
            </c:spPr>
          </c:dPt>
          <c:dPt>
            <c:idx val="6"/>
            <c:bubble3D val="0"/>
            <c:explosion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7"/>
            <c:bubble3D val="0"/>
            <c:explosion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explosion val="0"/>
          </c:dPt>
          <c:dLbls>
            <c:dLbl>
              <c:idx val="0"/>
              <c:layout>
                <c:manualLayout>
                  <c:x val="-0.00133508581848753"/>
                  <c:y val="-0.10832263381325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549103878193493"/>
                  <c:y val="-0.0878611682661126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387195881269641"/>
                  <c:y val="-0.027004055817860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43197131355174"/>
                  <c:y val="0.15309468902139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00233896484879"/>
                  <c:y val="0.086773177099564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826069057187168"/>
                  <c:y val="0.0392502637541311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296531122985455"/>
                  <c:y val="-0.0061240944554869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214778253390892"/>
                  <c:y val="-0.113292751334843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1848550002224"/>
                  <c:y val="-0.052666015692629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v.3.1.xls]ações_aprovadas'!$B$77:$B$85</c:f>
              <c:strCache>
                <c:ptCount val="9"/>
                <c:pt idx="0">
                  <c:v>Comunicação</c:v>
                </c:pt>
                <c:pt idx="1">
                  <c:v>Cultura</c:v>
                </c:pt>
                <c:pt idx="2">
                  <c:v>Direitos Humanos e Justiça</c:v>
                </c:pt>
                <c:pt idx="3">
                  <c:v>Educação</c:v>
                </c:pt>
                <c:pt idx="4">
                  <c:v>Meio ambiente</c:v>
                </c:pt>
                <c:pt idx="5">
                  <c:v>Outros</c:v>
                </c:pt>
                <c:pt idx="6">
                  <c:v>Saúde</c:v>
                </c:pt>
                <c:pt idx="7">
                  <c:v>Tecnologia e Produção</c:v>
                </c:pt>
                <c:pt idx="8">
                  <c:v>Trabalho</c:v>
                </c:pt>
              </c:strCache>
            </c:strRef>
          </c:cat>
          <c:val>
            <c:numRef>
              <c:f>'[2018_Relatório de Indicadores da PROEX - UFGD. v.3.1.xls]ações_aprovadas'!$M$77:$M$85</c:f>
              <c:numCache>
                <c:formatCode>General</c:formatCode>
                <c:ptCount val="9"/>
                <c:pt idx="0">
                  <c:v>13</c:v>
                </c:pt>
                <c:pt idx="1">
                  <c:v>26</c:v>
                </c:pt>
                <c:pt idx="2">
                  <c:v>8</c:v>
                </c:pt>
                <c:pt idx="3">
                  <c:v>82</c:v>
                </c:pt>
                <c:pt idx="4">
                  <c:v>27</c:v>
                </c:pt>
                <c:pt idx="5">
                  <c:v>0</c:v>
                </c:pt>
                <c:pt idx="6">
                  <c:v>40</c:v>
                </c:pt>
                <c:pt idx="7">
                  <c:v>29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734722222222222"/>
          <c:y val="0.290076299171308"/>
          <c:w val="0.260069444444444"/>
          <c:h val="0.4578545021269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70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922783481496"/>
          <c:y val="2.03768458655128e-5"/>
          <c:w val="0.821470213950529"/>
          <c:h val="0.512293054714315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'[2018_Relatório de Indicadores da PROEX - UFGD. v.3.1.xls]ações_execução'!$B$128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elete val="1"/>
          </c:dLbls>
          <c:cat>
            <c:numRef>
              <c:f>'[2018_Relatório de Indicadores da PROEX - UFGD. v.3.1.xls]ações_execução'!$C$127:$M$127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v.3.1.xls]ações_execução'!$C$128:$M$128</c:f>
              <c:numCache>
                <c:formatCode>0%</c:formatCode>
                <c:ptCount val="11"/>
                <c:pt idx="0">
                  <c:v>0.272727272727273</c:v>
                </c:pt>
                <c:pt idx="1">
                  <c:v>0.260504201680672</c:v>
                </c:pt>
                <c:pt idx="2">
                  <c:v>0.272222222222222</c:v>
                </c:pt>
                <c:pt idx="3">
                  <c:v>0.296482412060302</c:v>
                </c:pt>
                <c:pt idx="4">
                  <c:v>0.308370044052863</c:v>
                </c:pt>
                <c:pt idx="5">
                  <c:v>0.316037735849057</c:v>
                </c:pt>
                <c:pt idx="6">
                  <c:v>0.25531914893617</c:v>
                </c:pt>
                <c:pt idx="7">
                  <c:v>0.183246073298429</c:v>
                </c:pt>
                <c:pt idx="8">
                  <c:v>0.204545454545455</c:v>
                </c:pt>
                <c:pt idx="9">
                  <c:v>0.207547169811321</c:v>
                </c:pt>
                <c:pt idx="10">
                  <c:v>0.166666666666667</c:v>
                </c:pt>
              </c:numCache>
            </c:numRef>
          </c:val>
        </c:ser>
        <c:ser>
          <c:idx val="5"/>
          <c:order val="1"/>
          <c:tx>
            <c:strRef>
              <c:f>'[2018_Relatório de Indicadores da PROEX - UFGD. v.3.1.xls]ações_execução'!$B$129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EBC28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v.3.1.xls]ações_execução'!$C$129:$M$129</c:f>
              <c:numCache>
                <c:formatCode>0%</c:formatCode>
                <c:ptCount val="11"/>
                <c:pt idx="0">
                  <c:v>0.272727272727273</c:v>
                </c:pt>
                <c:pt idx="1">
                  <c:v>0.168067226890756</c:v>
                </c:pt>
                <c:pt idx="2">
                  <c:v>0.177777777777778</c:v>
                </c:pt>
                <c:pt idx="3">
                  <c:v>0.155778894472362</c:v>
                </c:pt>
                <c:pt idx="4">
                  <c:v>0.110132158590308</c:v>
                </c:pt>
                <c:pt idx="5">
                  <c:v>0.165094339622642</c:v>
                </c:pt>
                <c:pt idx="6">
                  <c:v>0.2</c:v>
                </c:pt>
                <c:pt idx="7">
                  <c:v>0.214659685863874</c:v>
                </c:pt>
                <c:pt idx="8">
                  <c:v>0.166666666666667</c:v>
                </c:pt>
                <c:pt idx="9">
                  <c:v>0.154716981132075</c:v>
                </c:pt>
                <c:pt idx="10">
                  <c:v>0.178362573099415</c:v>
                </c:pt>
              </c:numCache>
            </c:numRef>
          </c:val>
        </c:ser>
        <c:ser>
          <c:idx val="0"/>
          <c:order val="2"/>
          <c:tx>
            <c:strRef>
              <c:f>'[2018_Relatório de Indicadores da PROEX - UFGD. v.3.1.xls]ações_execução'!$B$132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v.3.1.xls]ações_execução'!$C$132:$M$132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0.0840336134453782</c:v>
                </c:pt>
                <c:pt idx="2">
                  <c:v>0.0333333333333333</c:v>
                </c:pt>
                <c:pt idx="3">
                  <c:v>0.0753768844221105</c:v>
                </c:pt>
                <c:pt idx="4">
                  <c:v>0.105726872246696</c:v>
                </c:pt>
                <c:pt idx="5">
                  <c:v>0.0471698113207547</c:v>
                </c:pt>
                <c:pt idx="6">
                  <c:v>0.0808510638297872</c:v>
                </c:pt>
                <c:pt idx="7">
                  <c:v>0.0680628272251309</c:v>
                </c:pt>
                <c:pt idx="8">
                  <c:v>0.0757575757575758</c:v>
                </c:pt>
                <c:pt idx="9">
                  <c:v>0.0754716981132075</c:v>
                </c:pt>
                <c:pt idx="10">
                  <c:v>0.0994152046783626</c:v>
                </c:pt>
              </c:numCache>
            </c:numRef>
          </c:val>
        </c:ser>
        <c:ser>
          <c:idx val="2"/>
          <c:order val="3"/>
          <c:tx>
            <c:strRef>
              <c:f>'[2018_Relatório de Indicadores da PROEX - UFGD. v.3.1.xls]ações_execução'!$B$130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v.3.1.xls]ações_execução'!$C$130:$M$130</c:f>
              <c:numCache>
                <c:formatCode>0%</c:formatCode>
                <c:ptCount val="11"/>
                <c:pt idx="0">
                  <c:v>0.181818181818182</c:v>
                </c:pt>
                <c:pt idx="1">
                  <c:v>0.109243697478992</c:v>
                </c:pt>
                <c:pt idx="2">
                  <c:v>0.188888888888889</c:v>
                </c:pt>
                <c:pt idx="3">
                  <c:v>0.206030150753769</c:v>
                </c:pt>
                <c:pt idx="4">
                  <c:v>0.171806167400881</c:v>
                </c:pt>
                <c:pt idx="5">
                  <c:v>0.183962264150943</c:v>
                </c:pt>
                <c:pt idx="6">
                  <c:v>0.212765957446809</c:v>
                </c:pt>
                <c:pt idx="7">
                  <c:v>0.240837696335079</c:v>
                </c:pt>
                <c:pt idx="8">
                  <c:v>0.21969696969697</c:v>
                </c:pt>
                <c:pt idx="9">
                  <c:v>0.184905660377358</c:v>
                </c:pt>
                <c:pt idx="10">
                  <c:v>0.204678362573099</c:v>
                </c:pt>
              </c:numCache>
            </c:numRef>
          </c:val>
        </c:ser>
        <c:ser>
          <c:idx val="1"/>
          <c:order val="4"/>
          <c:tx>
            <c:strRef>
              <c:f>'[2018_Relatório de Indicadores da PROEX - UFGD. v.3.1.xls]ações_execução'!$B$131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v.3.1.xls]ações_execução'!$C$131:$M$131</c:f>
              <c:numCache>
                <c:formatCode>0%</c:formatCode>
                <c:ptCount val="11"/>
                <c:pt idx="0">
                  <c:v>0</c:v>
                </c:pt>
                <c:pt idx="1">
                  <c:v>0.218487394957983</c:v>
                </c:pt>
                <c:pt idx="2">
                  <c:v>0.155555555555556</c:v>
                </c:pt>
                <c:pt idx="3">
                  <c:v>0.125628140703518</c:v>
                </c:pt>
                <c:pt idx="4">
                  <c:v>0.0881057268722467</c:v>
                </c:pt>
                <c:pt idx="5">
                  <c:v>0.10377358490566</c:v>
                </c:pt>
                <c:pt idx="6">
                  <c:v>0.106382978723404</c:v>
                </c:pt>
                <c:pt idx="7">
                  <c:v>0.120418848167539</c:v>
                </c:pt>
                <c:pt idx="8">
                  <c:v>0.109848484848485</c:v>
                </c:pt>
                <c:pt idx="9">
                  <c:v>0.135849056603774</c:v>
                </c:pt>
                <c:pt idx="10">
                  <c:v>0.146198830409357</c:v>
                </c:pt>
              </c:numCache>
            </c:numRef>
          </c:val>
        </c:ser>
        <c:ser>
          <c:idx val="7"/>
          <c:order val="5"/>
          <c:tx>
            <c:strRef>
              <c:f>'[2018_Relatório de Indicadores da PROEX - UFGD. v.3.1.xls]ações_execução'!$B$134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v.3.1.xls]ações_execução'!$C$134:$M$134</c:f>
              <c:numCache>
                <c:formatCode>0%</c:formatCode>
                <c:ptCount val="11"/>
                <c:pt idx="0">
                  <c:v>0</c:v>
                </c:pt>
                <c:pt idx="1">
                  <c:v>0.0504201680672269</c:v>
                </c:pt>
                <c:pt idx="2">
                  <c:v>0.0722222222222222</c:v>
                </c:pt>
                <c:pt idx="3">
                  <c:v>0.0351758793969849</c:v>
                </c:pt>
                <c:pt idx="4">
                  <c:v>0.0837004405286344</c:v>
                </c:pt>
                <c:pt idx="5">
                  <c:v>0.0471698113207547</c:v>
                </c:pt>
                <c:pt idx="6">
                  <c:v>0.0425531914893617</c:v>
                </c:pt>
                <c:pt idx="7">
                  <c:v>0.031413612565445</c:v>
                </c:pt>
                <c:pt idx="8">
                  <c:v>0.0568181818181818</c:v>
                </c:pt>
                <c:pt idx="9">
                  <c:v>0.0566037735849057</c:v>
                </c:pt>
                <c:pt idx="10">
                  <c:v>0.0467836257309941</c:v>
                </c:pt>
              </c:numCache>
            </c:numRef>
          </c:val>
        </c:ser>
        <c:ser>
          <c:idx val="6"/>
          <c:order val="6"/>
          <c:tx>
            <c:strRef>
              <c:f>'[2018_Relatório de Indicadores da PROEX - UFGD. v.3.1.xls]ações_execução'!$B$133</c:f>
              <c:strCache>
                <c:ptCount val="1"/>
                <c:pt idx="0">
                  <c:v>Ciências Exatas e da Terra</c:v>
                </c:pt>
              </c:strCache>
            </c:strRef>
          </c:tx>
          <c:spPr>
            <a:solidFill>
              <a:srgbClr val="78AC01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v.3.1.xls]ações_execução'!$C$133:$M$133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0.0252100840336134</c:v>
                </c:pt>
                <c:pt idx="2">
                  <c:v>0.0222222222222222</c:v>
                </c:pt>
                <c:pt idx="3">
                  <c:v>0.0351758793969849</c:v>
                </c:pt>
                <c:pt idx="4">
                  <c:v>0.0572687224669604</c:v>
                </c:pt>
                <c:pt idx="5">
                  <c:v>0.0424528301886792</c:v>
                </c:pt>
                <c:pt idx="6">
                  <c:v>0.0553191489361702</c:v>
                </c:pt>
                <c:pt idx="7">
                  <c:v>0.0680628272251309</c:v>
                </c:pt>
                <c:pt idx="8">
                  <c:v>0.0946969696969697</c:v>
                </c:pt>
                <c:pt idx="9">
                  <c:v>0.0641509433962264</c:v>
                </c:pt>
                <c:pt idx="10">
                  <c:v>0.064327485380117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v.3.1.xls]ações_execução'!$B$135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v.3.1.xls]ações_execução'!$C$135:$M$135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0.0840336134453782</c:v>
                </c:pt>
                <c:pt idx="2">
                  <c:v>0.0666666666666667</c:v>
                </c:pt>
                <c:pt idx="3">
                  <c:v>0.050251256281407</c:v>
                </c:pt>
                <c:pt idx="4">
                  <c:v>0.052863436123348</c:v>
                </c:pt>
                <c:pt idx="5">
                  <c:v>0.0707547169811321</c:v>
                </c:pt>
                <c:pt idx="6">
                  <c:v>0.0297872340425532</c:v>
                </c:pt>
                <c:pt idx="7">
                  <c:v>0.0366492146596859</c:v>
                </c:pt>
                <c:pt idx="8">
                  <c:v>0.0378787878787879</c:v>
                </c:pt>
                <c:pt idx="9">
                  <c:v>0.0792452830188679</c:v>
                </c:pt>
                <c:pt idx="10">
                  <c:v>0.043859649122807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v.3.1.xls]ações_execução'!$B$136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v.3.1.xls]ações_execução'!$C$136:$M$136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0.0111111111111111</c:v>
                </c:pt>
                <c:pt idx="3">
                  <c:v>0.0201005025125628</c:v>
                </c:pt>
                <c:pt idx="4">
                  <c:v>0.0220264317180617</c:v>
                </c:pt>
                <c:pt idx="5">
                  <c:v>0.0235849056603774</c:v>
                </c:pt>
                <c:pt idx="6">
                  <c:v>0.0170212765957447</c:v>
                </c:pt>
                <c:pt idx="7">
                  <c:v>0.0366492146596859</c:v>
                </c:pt>
                <c:pt idx="8">
                  <c:v>0.0340909090909091</c:v>
                </c:pt>
                <c:pt idx="9">
                  <c:v>0.0415094339622641</c:v>
                </c:pt>
                <c:pt idx="10">
                  <c:v>0.0497076023391813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673789849"/>
        <c:axId val="132814172"/>
      </c:barChart>
      <c:catAx>
        <c:axId val="673789849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32814172"/>
        <c:crosses val="autoZero"/>
        <c:auto val="1"/>
        <c:lblAlgn val="ctr"/>
        <c:lblOffset val="100"/>
        <c:noMultiLvlLbl val="0"/>
      </c:catAx>
      <c:valAx>
        <c:axId val="1328141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673789849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922783481496"/>
          <c:y val="2.03768458655128e-5"/>
          <c:w val="0.821470213950529"/>
          <c:h val="0.512293054714315"/>
        </c:manualLayout>
      </c:layout>
      <c:barChart>
        <c:barDir val="col"/>
        <c:grouping val="percentStacked"/>
        <c:varyColors val="0"/>
        <c:ser>
          <c:idx val="3"/>
          <c:order val="0"/>
          <c:tx>
            <c:strRef>
              <c:f>'[2018_Relatório de Indicadores da PROEX - UFGD. v.3.1.xls]ações_concluídas'!$B$128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v.3.1.xls]ações_concluídas'!$C$128:$M$128</c:f>
              <c:numCache>
                <c:formatCode>0%</c:formatCode>
                <c:ptCount val="11"/>
                <c:pt idx="0">
                  <c:v>0.4</c:v>
                </c:pt>
                <c:pt idx="1">
                  <c:v>0.266666666666667</c:v>
                </c:pt>
                <c:pt idx="2">
                  <c:v>0.284722222222222</c:v>
                </c:pt>
                <c:pt idx="3">
                  <c:v>0.285714285714286</c:v>
                </c:pt>
                <c:pt idx="4">
                  <c:v>0.281914893617021</c:v>
                </c:pt>
                <c:pt idx="5">
                  <c:v>0.316129032258064</c:v>
                </c:pt>
                <c:pt idx="6">
                  <c:v>0.265060240963855</c:v>
                </c:pt>
                <c:pt idx="7">
                  <c:v>0.198412698412698</c:v>
                </c:pt>
                <c:pt idx="8">
                  <c:v>0.199115044247788</c:v>
                </c:pt>
                <c:pt idx="9">
                  <c:v>0.24203821656051</c:v>
                </c:pt>
                <c:pt idx="10">
                  <c:v>0.153846153846154</c:v>
                </c:pt>
              </c:numCache>
            </c:numRef>
          </c:val>
        </c:ser>
        <c:ser>
          <c:idx val="4"/>
          <c:order val="1"/>
          <c:tx>
            <c:strRef>
              <c:f>'[2018_Relatório de Indicadores da PROEX - UFGD. v.3.1.xls]ações_concluídas'!$B$129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bg1">
                  <a:lumMod val="65000"/>
                </a:schemeClr>
              </a:solidFill>
            </c:spPr>
          </c:dPt>
          <c:dLbls>
            <c:delete val="1"/>
          </c:dLbls>
          <c:cat>
            <c:numRef>
              <c:f>'[2018_Relatório de Indicadores da PROEX - UFGD. v.3.1.xls]ações_concluídas'!$C$127:$M$127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v.3.1.xls]ações_concluídas'!$C$129:$M$129</c:f>
              <c:numCache>
                <c:formatCode>0%</c:formatCode>
                <c:ptCount val="11"/>
                <c:pt idx="0">
                  <c:v>0.2</c:v>
                </c:pt>
                <c:pt idx="1">
                  <c:v>0.111111111111111</c:v>
                </c:pt>
                <c:pt idx="2">
                  <c:v>0.159722222222222</c:v>
                </c:pt>
                <c:pt idx="3">
                  <c:v>0.211180124223602</c:v>
                </c:pt>
                <c:pt idx="4">
                  <c:v>0.175531914893617</c:v>
                </c:pt>
                <c:pt idx="5">
                  <c:v>0.154838709677419</c:v>
                </c:pt>
                <c:pt idx="6">
                  <c:v>0.186746987951807</c:v>
                </c:pt>
                <c:pt idx="7">
                  <c:v>0.238095238095238</c:v>
                </c:pt>
                <c:pt idx="8">
                  <c:v>0.216814159292035</c:v>
                </c:pt>
                <c:pt idx="9">
                  <c:v>0.171974522292994</c:v>
                </c:pt>
                <c:pt idx="10">
                  <c:v>0.195804195804196</c:v>
                </c:pt>
              </c:numCache>
            </c:numRef>
          </c:val>
        </c:ser>
        <c:ser>
          <c:idx val="5"/>
          <c:order val="2"/>
          <c:tx>
            <c:strRef>
              <c:f>'[2018_Relatório de Indicadores da PROEX - UFGD. v.3.1.xls]ações_concluídas'!$B$130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v.3.1.xls]ações_concluídas'!$C$130:$M$130</c:f>
              <c:numCache>
                <c:formatCode>0%</c:formatCode>
                <c:ptCount val="11"/>
                <c:pt idx="0">
                  <c:v>0.4</c:v>
                </c:pt>
                <c:pt idx="1">
                  <c:v>0.122222222222222</c:v>
                </c:pt>
                <c:pt idx="2">
                  <c:v>0.159722222222222</c:v>
                </c:pt>
                <c:pt idx="3">
                  <c:v>0.136645962732919</c:v>
                </c:pt>
                <c:pt idx="4">
                  <c:v>0.0904255319148936</c:v>
                </c:pt>
                <c:pt idx="5">
                  <c:v>0.187096774193548</c:v>
                </c:pt>
                <c:pt idx="6">
                  <c:v>0.180722891566265</c:v>
                </c:pt>
                <c:pt idx="7">
                  <c:v>0.198412698412698</c:v>
                </c:pt>
                <c:pt idx="8">
                  <c:v>0.190265486725664</c:v>
                </c:pt>
                <c:pt idx="9">
                  <c:v>0.0764331210191083</c:v>
                </c:pt>
                <c:pt idx="10">
                  <c:v>0.199300699300699</c:v>
                </c:pt>
              </c:numCache>
            </c:numRef>
          </c:val>
        </c:ser>
        <c:ser>
          <c:idx val="0"/>
          <c:order val="3"/>
          <c:tx>
            <c:strRef>
              <c:f>'[2018_Relatório de Indicadores da PROEX - UFGD. v.3.1.xls]ações_concluídas'!$B$132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v.3.1.xls]ações_concluídas'!$C$132:$M$132</c:f>
              <c:numCache>
                <c:formatCode>0%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0.0347222222222222</c:v>
                </c:pt>
                <c:pt idx="3">
                  <c:v>0.0683229813664596</c:v>
                </c:pt>
                <c:pt idx="4">
                  <c:v>0.127659574468085</c:v>
                </c:pt>
                <c:pt idx="5">
                  <c:v>0.0451612903225806</c:v>
                </c:pt>
                <c:pt idx="6">
                  <c:v>0.072289156626506</c:v>
                </c:pt>
                <c:pt idx="7">
                  <c:v>0.0714285714285714</c:v>
                </c:pt>
                <c:pt idx="8">
                  <c:v>0.079646017699115</c:v>
                </c:pt>
                <c:pt idx="9">
                  <c:v>0.089171974522293</c:v>
                </c:pt>
                <c:pt idx="10">
                  <c:v>0.0874125874125874</c:v>
                </c:pt>
              </c:numCache>
            </c:numRef>
          </c:val>
        </c:ser>
        <c:ser>
          <c:idx val="1"/>
          <c:order val="4"/>
          <c:tx>
            <c:strRef>
              <c:f>'[2018_Relatório de Indicadores da PROEX - UFGD. v.3.1.xls]ações_concluídas'!$B$131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v.3.1.xls]ações_concluídas'!$C$131:$M$131</c:f>
              <c:numCache>
                <c:formatCode>0%</c:formatCode>
                <c:ptCount val="11"/>
                <c:pt idx="0">
                  <c:v>0</c:v>
                </c:pt>
                <c:pt idx="1">
                  <c:v>0.211111111111111</c:v>
                </c:pt>
                <c:pt idx="2">
                  <c:v>0.173611111111111</c:v>
                </c:pt>
                <c:pt idx="3">
                  <c:v>0.149068322981366</c:v>
                </c:pt>
                <c:pt idx="4">
                  <c:v>0.0851063829787234</c:v>
                </c:pt>
                <c:pt idx="5">
                  <c:v>0.103225806451613</c:v>
                </c:pt>
                <c:pt idx="6">
                  <c:v>0.13855421686747</c:v>
                </c:pt>
                <c:pt idx="7">
                  <c:v>0.119047619047619</c:v>
                </c:pt>
                <c:pt idx="8">
                  <c:v>0.106194690265487</c:v>
                </c:pt>
                <c:pt idx="9">
                  <c:v>0.165605095541401</c:v>
                </c:pt>
                <c:pt idx="10">
                  <c:v>0.15034965034965</c:v>
                </c:pt>
              </c:numCache>
            </c:numRef>
          </c:val>
        </c:ser>
        <c:ser>
          <c:idx val="2"/>
          <c:order val="5"/>
          <c:tx>
            <c:strRef>
              <c:f>'[2018_Relatório de Indicadores da PROEX - UFGD. v.3.1.xls]ações_concluídas'!$B$133</c:f>
              <c:strCache>
                <c:ptCount val="1"/>
                <c:pt idx="0">
                  <c:v>Ciências Exatas e da Terra</c:v>
                </c:pt>
              </c:strCache>
            </c:strRef>
          </c:tx>
          <c:spPr>
            <a:solidFill>
              <a:srgbClr val="78AC01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v.3.1.xls]ações_concluídas'!$C$133:$M$133</c:f>
              <c:numCache>
                <c:formatCode>0%</c:formatCode>
                <c:ptCount val="11"/>
                <c:pt idx="0">
                  <c:v>0</c:v>
                </c:pt>
                <c:pt idx="1">
                  <c:v>0.0333333333333333</c:v>
                </c:pt>
                <c:pt idx="2">
                  <c:v>0.0208333333333333</c:v>
                </c:pt>
                <c:pt idx="3">
                  <c:v>0.031055900621118</c:v>
                </c:pt>
                <c:pt idx="4">
                  <c:v>0.0531914893617021</c:v>
                </c:pt>
                <c:pt idx="5">
                  <c:v>0.0387096774193548</c:v>
                </c:pt>
                <c:pt idx="6">
                  <c:v>0.0602409638554217</c:v>
                </c:pt>
                <c:pt idx="7">
                  <c:v>0.0714285714285714</c:v>
                </c:pt>
                <c:pt idx="8">
                  <c:v>0.0929203539823009</c:v>
                </c:pt>
                <c:pt idx="9">
                  <c:v>0.089171974522293</c:v>
                </c:pt>
                <c:pt idx="10">
                  <c:v>0.0769230769230769</c:v>
                </c:pt>
              </c:numCache>
            </c:numRef>
          </c:val>
        </c:ser>
        <c:ser>
          <c:idx val="6"/>
          <c:order val="6"/>
          <c:tx>
            <c:strRef>
              <c:f>'[2018_Relatório de Indicadores da PROEX - UFGD. v.3.1.xls]ações_concluídas'!$B$134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v.3.1.xls]ações_concluídas'!$C$134:$M$134</c:f>
              <c:numCache>
                <c:formatCode>0%</c:formatCode>
                <c:ptCount val="11"/>
                <c:pt idx="0">
                  <c:v>0</c:v>
                </c:pt>
                <c:pt idx="1">
                  <c:v>0.0444444444444444</c:v>
                </c:pt>
                <c:pt idx="2">
                  <c:v>0.0833333333333333</c:v>
                </c:pt>
                <c:pt idx="3">
                  <c:v>0.0372670807453416</c:v>
                </c:pt>
                <c:pt idx="4">
                  <c:v>0.101063829787234</c:v>
                </c:pt>
                <c:pt idx="5">
                  <c:v>0.0516129032258065</c:v>
                </c:pt>
                <c:pt idx="6">
                  <c:v>0.0481927710843374</c:v>
                </c:pt>
                <c:pt idx="7">
                  <c:v>0.0396825396825397</c:v>
                </c:pt>
                <c:pt idx="8">
                  <c:v>0.0575221238938053</c:v>
                </c:pt>
                <c:pt idx="9">
                  <c:v>0.0382165605095541</c:v>
                </c:pt>
                <c:pt idx="10">
                  <c:v>0.0454545454545455</c:v>
                </c:pt>
              </c:numCache>
            </c:numRef>
          </c:val>
        </c:ser>
        <c:ser>
          <c:idx val="7"/>
          <c:order val="7"/>
          <c:tx>
            <c:strRef>
              <c:f>'[2018_Relatório de Indicadores da PROEX - UFGD. v.3.1.xls]ações_concluídas'!$B$135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v.3.1.xls]ações_concluídas'!$C$135:$M$135</c:f>
              <c:numCache>
                <c:formatCode>0%</c:formatCode>
                <c:ptCount val="11"/>
                <c:pt idx="0">
                  <c:v>0</c:v>
                </c:pt>
                <c:pt idx="1">
                  <c:v>0.111111111111111</c:v>
                </c:pt>
                <c:pt idx="2">
                  <c:v>0.0694444444444444</c:v>
                </c:pt>
                <c:pt idx="3">
                  <c:v>0.062111801242236</c:v>
                </c:pt>
                <c:pt idx="4">
                  <c:v>0.0585106382978723</c:v>
                </c:pt>
                <c:pt idx="5">
                  <c:v>0.0774193548387097</c:v>
                </c:pt>
                <c:pt idx="6">
                  <c:v>0.036144578313253</c:v>
                </c:pt>
                <c:pt idx="7">
                  <c:v>0.0476190476190476</c:v>
                </c:pt>
                <c:pt idx="8">
                  <c:v>0.0309734513274336</c:v>
                </c:pt>
                <c:pt idx="9">
                  <c:v>0.089171974522293</c:v>
                </c:pt>
                <c:pt idx="10">
                  <c:v>0.048951048951049</c:v>
                </c:pt>
              </c:numCache>
            </c:numRef>
          </c:val>
        </c:ser>
        <c:ser>
          <c:idx val="8"/>
          <c:order val="8"/>
          <c:tx>
            <c:strRef>
              <c:f>'[2018_Relatório de Indicadores da PROEX - UFGD. v.3.1.xls]ações_concluídas'!$B$136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v.3.1.xls]ações_concluídas'!$C$136:$M$136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0.0138888888888889</c:v>
                </c:pt>
                <c:pt idx="3">
                  <c:v>0.0186335403726708</c:v>
                </c:pt>
                <c:pt idx="4">
                  <c:v>0.0265957446808511</c:v>
                </c:pt>
                <c:pt idx="5">
                  <c:v>0.0258064516129032</c:v>
                </c:pt>
                <c:pt idx="6">
                  <c:v>0.0120481927710843</c:v>
                </c:pt>
                <c:pt idx="7">
                  <c:v>0.0158730158730159</c:v>
                </c:pt>
                <c:pt idx="8">
                  <c:v>0.0265486725663717</c:v>
                </c:pt>
                <c:pt idx="9">
                  <c:v>0.0382165605095541</c:v>
                </c:pt>
                <c:pt idx="10">
                  <c:v>0.041958041958042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361058046"/>
        <c:axId val="913768696"/>
      </c:barChart>
      <c:catAx>
        <c:axId val="36105804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913768696"/>
        <c:crosses val="autoZero"/>
        <c:auto val="1"/>
        <c:lblAlgn val="ctr"/>
        <c:lblOffset val="100"/>
        <c:noMultiLvlLbl val="0"/>
      </c:catAx>
      <c:valAx>
        <c:axId val="9137686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36105804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917101273681"/>
          <c:y val="0.00321783518067436"/>
          <c:w val="0.821470213950529"/>
          <c:h val="0.512293054714315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'[2018_Relatório de Indicadores da PROEX - UFGD. v.3.1.xls]ações_andamento'!$B$132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v.3.1.xls]ações_andamento'!$C$132:$M$132</c:f>
              <c:numCache>
                <c:formatCode>0%</c:formatCode>
                <c:ptCount val="11"/>
                <c:pt idx="0">
                  <c:v>0.166666666666667</c:v>
                </c:pt>
                <c:pt idx="1">
                  <c:v>0.241379310344828</c:v>
                </c:pt>
                <c:pt idx="2">
                  <c:v>0.222222222222222</c:v>
                </c:pt>
                <c:pt idx="3">
                  <c:v>0.342105263157895</c:v>
                </c:pt>
                <c:pt idx="4">
                  <c:v>0.435897435897436</c:v>
                </c:pt>
                <c:pt idx="5">
                  <c:v>0.315789473684211</c:v>
                </c:pt>
                <c:pt idx="6">
                  <c:v>0.231884057971014</c:v>
                </c:pt>
                <c:pt idx="7">
                  <c:v>0.153846153846154</c:v>
                </c:pt>
                <c:pt idx="8">
                  <c:v>0.236842105263158</c:v>
                </c:pt>
                <c:pt idx="9">
                  <c:v>0.157407407407407</c:v>
                </c:pt>
                <c:pt idx="10">
                  <c:v>0.232142857142857</c:v>
                </c:pt>
              </c:numCache>
            </c:numRef>
          </c:val>
        </c:ser>
        <c:ser>
          <c:idx val="5"/>
          <c:order val="1"/>
          <c:tx>
            <c:strRef>
              <c:f>'[2018_Relatório de Indicadores da PROEX - UFGD. v.3.1.xls]ações_andamento'!$B$130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v.3.1.xls]ações_andamento'!$C$130:$M$130</c:f>
              <c:numCache>
                <c:formatCode>0%</c:formatCode>
                <c:ptCount val="11"/>
                <c:pt idx="0">
                  <c:v>0.166666666666667</c:v>
                </c:pt>
                <c:pt idx="1">
                  <c:v>0.103448275862069</c:v>
                </c:pt>
                <c:pt idx="2">
                  <c:v>0.305555555555556</c:v>
                </c:pt>
                <c:pt idx="3">
                  <c:v>0.184210526315789</c:v>
                </c:pt>
                <c:pt idx="4">
                  <c:v>0.153846153846154</c:v>
                </c:pt>
                <c:pt idx="5">
                  <c:v>0.263157894736842</c:v>
                </c:pt>
                <c:pt idx="6">
                  <c:v>0.27536231884058</c:v>
                </c:pt>
                <c:pt idx="7">
                  <c:v>0.246153846153846</c:v>
                </c:pt>
                <c:pt idx="8">
                  <c:v>0.236842105263158</c:v>
                </c:pt>
                <c:pt idx="9">
                  <c:v>0.203703703703704</c:v>
                </c:pt>
                <c:pt idx="10">
                  <c:v>0.25</c:v>
                </c:pt>
              </c:numCache>
            </c:numRef>
          </c:val>
        </c:ser>
        <c:ser>
          <c:idx val="3"/>
          <c:order val="2"/>
          <c:tx>
            <c:strRef>
              <c:f>'[2018_Relatório de Indicadores da PROEX - UFGD. v.3.1.xls]ações_andamento'!$B$128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v.3.1.xls]ações_andamento'!$C$128:$M$128</c:f>
              <c:numCache>
                <c:formatCode>0%</c:formatCode>
                <c:ptCount val="11"/>
                <c:pt idx="0">
                  <c:v>0.166666666666667</c:v>
                </c:pt>
                <c:pt idx="1">
                  <c:v>0.310344827586207</c:v>
                </c:pt>
                <c:pt idx="2">
                  <c:v>0.25</c:v>
                </c:pt>
                <c:pt idx="3">
                  <c:v>0.236842105263158</c:v>
                </c:pt>
                <c:pt idx="4">
                  <c:v>0.205128205128205</c:v>
                </c:pt>
                <c:pt idx="5">
                  <c:v>0.105263157894737</c:v>
                </c:pt>
                <c:pt idx="6">
                  <c:v>0.246376811594203</c:v>
                </c:pt>
                <c:pt idx="7">
                  <c:v>0.246153846153846</c:v>
                </c:pt>
                <c:pt idx="8">
                  <c:v>0.0263157894736842</c:v>
                </c:pt>
                <c:pt idx="9">
                  <c:v>0.268518518518519</c:v>
                </c:pt>
                <c:pt idx="10">
                  <c:v>0.0714285714285714</c:v>
                </c:pt>
              </c:numCache>
            </c:numRef>
          </c:val>
        </c:ser>
        <c:ser>
          <c:idx val="2"/>
          <c:order val="3"/>
          <c:tx>
            <c:strRef>
              <c:f>'[2018_Relatório de Indicadores da PROEX - UFGD. v.3.1.xls]ações_andamento'!$B$133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v.3.1.xls]ações_andamento'!$C$133:$M$133</c:f>
              <c:numCache>
                <c:formatCode>0%</c:formatCode>
                <c:ptCount val="11"/>
                <c:pt idx="0">
                  <c:v>0.166666666666667</c:v>
                </c:pt>
                <c:pt idx="1">
                  <c:v>0.0344827586206897</c:v>
                </c:pt>
                <c:pt idx="2">
                  <c:v>0.0277777777777778</c:v>
                </c:pt>
                <c:pt idx="3">
                  <c:v>0.105263157894737</c:v>
                </c:pt>
                <c:pt idx="4">
                  <c:v>0</c:v>
                </c:pt>
                <c:pt idx="5">
                  <c:v>0.0526315789473684</c:v>
                </c:pt>
                <c:pt idx="6">
                  <c:v>0.101449275362319</c:v>
                </c:pt>
                <c:pt idx="7">
                  <c:v>0.0615384615384615</c:v>
                </c:pt>
                <c:pt idx="8">
                  <c:v>0.0526315789473684</c:v>
                </c:pt>
                <c:pt idx="9">
                  <c:v>0.0555555555555556</c:v>
                </c:pt>
                <c:pt idx="10">
                  <c:v>0.160714285714286</c:v>
                </c:pt>
              </c:numCache>
            </c:numRef>
          </c:val>
        </c:ser>
        <c:ser>
          <c:idx val="7"/>
          <c:order val="4"/>
          <c:tx>
            <c:strRef>
              <c:f>'[2018_Relatório de Indicadores da PROEX - UFGD. v.3.1.xls]ações_andamento'!$B$135</c:f>
              <c:strCache>
                <c:ptCount val="1"/>
                <c:pt idx="0">
                  <c:v>Linguística, Letras e Artes 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v.3.1.xls]ações_andamento'!$C$135:$M$135</c:f>
              <c:numCache>
                <c:formatCode>0%</c:formatCode>
                <c:ptCount val="11"/>
                <c:pt idx="0">
                  <c:v>0</c:v>
                </c:pt>
                <c:pt idx="1">
                  <c:v>0.241379310344828</c:v>
                </c:pt>
                <c:pt idx="2">
                  <c:v>0.0833333333333333</c:v>
                </c:pt>
                <c:pt idx="3">
                  <c:v>0.0263157894736842</c:v>
                </c:pt>
                <c:pt idx="4">
                  <c:v>0.102564102564103</c:v>
                </c:pt>
                <c:pt idx="5">
                  <c:v>0.105263157894737</c:v>
                </c:pt>
                <c:pt idx="6">
                  <c:v>0.0289855072463768</c:v>
                </c:pt>
                <c:pt idx="7">
                  <c:v>0.123076923076923</c:v>
                </c:pt>
                <c:pt idx="8">
                  <c:v>0.131578947368421</c:v>
                </c:pt>
                <c:pt idx="9">
                  <c:v>0.0925925925925926</c:v>
                </c:pt>
                <c:pt idx="10">
                  <c:v>0.125</c:v>
                </c:pt>
              </c:numCache>
            </c:numRef>
          </c:val>
        </c:ser>
        <c:ser>
          <c:idx val="0"/>
          <c:order val="5"/>
          <c:tx>
            <c:strRef>
              <c:f>'[2018_Relatório de Indicadores da PROEX - UFGD. v.3.1.xls]ações_andamento'!$B$131</c:f>
              <c:strCache>
                <c:ptCount val="1"/>
                <c:pt idx="0">
                  <c:v>Ciências Exatas e da Terra </c:v>
                </c:pt>
              </c:strCache>
            </c:strRef>
          </c:tx>
          <c:spPr>
            <a:solidFill>
              <a:srgbClr val="78AC01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v.3.1.xls]ações_andamento'!$C$131:$M$131</c:f>
              <c:numCache>
                <c:formatCode>0%</c:formatCode>
                <c:ptCount val="11"/>
                <c:pt idx="0">
                  <c:v>0.166666666666667</c:v>
                </c:pt>
                <c:pt idx="1">
                  <c:v>0</c:v>
                </c:pt>
                <c:pt idx="2">
                  <c:v>0.0277777777777778</c:v>
                </c:pt>
                <c:pt idx="3">
                  <c:v>0.0526315789473684</c:v>
                </c:pt>
                <c:pt idx="4">
                  <c:v>0.0769230769230769</c:v>
                </c:pt>
                <c:pt idx="5">
                  <c:v>0.0526315789473684</c:v>
                </c:pt>
                <c:pt idx="6">
                  <c:v>0.0434782608695652</c:v>
                </c:pt>
                <c:pt idx="7">
                  <c:v>0.0615384615384615</c:v>
                </c:pt>
                <c:pt idx="8">
                  <c:v>0.105263157894737</c:v>
                </c:pt>
                <c:pt idx="9">
                  <c:v>0.0277777777777778</c:v>
                </c:pt>
                <c:pt idx="10">
                  <c:v>0</c:v>
                </c:pt>
              </c:numCache>
            </c:numRef>
          </c:val>
        </c:ser>
        <c:ser>
          <c:idx val="4"/>
          <c:order val="6"/>
          <c:tx>
            <c:strRef>
              <c:f>'[2018_Relatório de Indicadores da PROEX - UFGD. v.3.1.xls]ações_andamento'!$B$129</c:f>
              <c:strCache>
                <c:ptCount val="1"/>
                <c:pt idx="0">
                  <c:v>Ciências Biológicas 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rgbClr val="285000"/>
              </a:solidFill>
            </c:spPr>
          </c:dPt>
          <c:dLbls>
            <c:delete val="1"/>
          </c:dLbls>
          <c:cat>
            <c:numRef>
              <c:f>'[2018_Relatório de Indicadores da PROEX - UFGD. v.3.1.xls]ações_andamento'!$C$127:$M$127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v.3.1.xls]ações_andamento'!$C$129:$M$129</c:f>
              <c:numCache>
                <c:formatCode>0%</c:formatCode>
                <c:ptCount val="11"/>
                <c:pt idx="0">
                  <c:v>0</c:v>
                </c:pt>
                <c:pt idx="1">
                  <c:v>0.0689655172413793</c:v>
                </c:pt>
                <c:pt idx="2">
                  <c:v>0.0277777777777778</c:v>
                </c:pt>
                <c:pt idx="3">
                  <c:v>0.0263157894736842</c:v>
                </c:pt>
                <c:pt idx="4">
                  <c:v>0</c:v>
                </c:pt>
                <c:pt idx="5">
                  <c:v>0.0350877192982456</c:v>
                </c:pt>
                <c:pt idx="6">
                  <c:v>0.0289855072463768</c:v>
                </c:pt>
                <c:pt idx="7">
                  <c:v>0.0153846153846154</c:v>
                </c:pt>
                <c:pt idx="8">
                  <c:v>0.0526315789473684</c:v>
                </c:pt>
                <c:pt idx="9">
                  <c:v>0.0833333333333333</c:v>
                </c:pt>
                <c:pt idx="10">
                  <c:v>0.0535714285714286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v.3.1.xls]ações_andamento'!$B$136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v.3.1.xls]ações_andamento'!$C$136:$M$136</c:f>
              <c:numCache>
                <c:formatCode>0%</c:formatCode>
                <c:ptCount val="11"/>
                <c:pt idx="0">
                  <c:v>0.166666666666667</c:v>
                </c:pt>
                <c:pt idx="1">
                  <c:v>0</c:v>
                </c:pt>
                <c:pt idx="2">
                  <c:v>0.0555555555555556</c:v>
                </c:pt>
                <c:pt idx="3">
                  <c:v>0</c:v>
                </c:pt>
                <c:pt idx="4">
                  <c:v>0.0256410256410256</c:v>
                </c:pt>
                <c:pt idx="5">
                  <c:v>0.0526315789473684</c:v>
                </c:pt>
                <c:pt idx="6">
                  <c:v>0.0144927536231884</c:v>
                </c:pt>
                <c:pt idx="7">
                  <c:v>0.0153846153846154</c:v>
                </c:pt>
                <c:pt idx="8">
                  <c:v>0.0789473684210526</c:v>
                </c:pt>
                <c:pt idx="9">
                  <c:v>0.0648148148148148</c:v>
                </c:pt>
                <c:pt idx="10">
                  <c:v>0.0178571428571429</c:v>
                </c:pt>
              </c:numCache>
            </c:numRef>
          </c:val>
        </c:ser>
        <c:ser>
          <c:idx val="6"/>
          <c:order val="8"/>
          <c:tx>
            <c:strRef>
              <c:f>'[2018_Relatório de Indicadores da PROEX - UFGD. v.3.1.xls]ações_andamento'!$B$134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v.3.1.xls]ações_andamento'!$C$127:$M$127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v.3.1.xls]ações_andamento'!$C$134:$M$134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0.0263157894736842</c:v>
                </c:pt>
                <c:pt idx="4">
                  <c:v>0</c:v>
                </c:pt>
                <c:pt idx="5">
                  <c:v>0.0175438596491228</c:v>
                </c:pt>
                <c:pt idx="6">
                  <c:v>0.0289855072463768</c:v>
                </c:pt>
                <c:pt idx="7">
                  <c:v>0.0769230769230769</c:v>
                </c:pt>
                <c:pt idx="8">
                  <c:v>0.0789473684210526</c:v>
                </c:pt>
                <c:pt idx="9">
                  <c:v>0.0462962962962963</c:v>
                </c:pt>
                <c:pt idx="10">
                  <c:v>0.0892857142857143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23943956"/>
        <c:axId val="500946319"/>
      </c:barChart>
      <c:catAx>
        <c:axId val="1239439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500946319"/>
        <c:crosses val="autoZero"/>
        <c:auto val="1"/>
        <c:lblAlgn val="ctr"/>
        <c:lblOffset val="100"/>
        <c:noMultiLvlLbl val="0"/>
      </c:catAx>
      <c:valAx>
        <c:axId val="500946319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239439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922783481496"/>
          <c:y val="2.03768458655128e-5"/>
          <c:w val="0.821470213950529"/>
          <c:h val="0.512293054714315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'[2018_Relatório de Indicadores da PROEX - UFGD. v.3.1.xls]ações_aprovadas'!$B$132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v.3.1.xls]ações_aprovadas'!$C$132:$M$132</c:f>
              <c:numCache>
                <c:formatCode>0%</c:formatCode>
                <c:ptCount val="11"/>
                <c:pt idx="0">
                  <c:v>0.272727272727273</c:v>
                </c:pt>
                <c:pt idx="1">
                  <c:v>0.265486725663717</c:v>
                </c:pt>
                <c:pt idx="2">
                  <c:v>0.28</c:v>
                </c:pt>
                <c:pt idx="3">
                  <c:v>0.310975609756098</c:v>
                </c:pt>
                <c:pt idx="4">
                  <c:v>0.301587301587302</c:v>
                </c:pt>
                <c:pt idx="5">
                  <c:v>0.289017341040462</c:v>
                </c:pt>
                <c:pt idx="6">
                  <c:v>0.23728813559322</c:v>
                </c:pt>
                <c:pt idx="7">
                  <c:v>0.148760330578512</c:v>
                </c:pt>
                <c:pt idx="8">
                  <c:v>0.223880597014925</c:v>
                </c:pt>
                <c:pt idx="9">
                  <c:v>0.206140350877193</c:v>
                </c:pt>
                <c:pt idx="10">
                  <c:v>0.170940170940171</c:v>
                </c:pt>
              </c:numCache>
            </c:numRef>
          </c:val>
        </c:ser>
        <c:ser>
          <c:idx val="5"/>
          <c:order val="1"/>
          <c:tx>
            <c:strRef>
              <c:f>'[2018_Relatório de Indicadores da PROEX - UFGD. v.3.1.xls]ações_aprovadas'!$B$130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v.3.1.xls]ações_aprovadas'!$C$130:$M$130</c:f>
              <c:numCache>
                <c:formatCode>0%</c:formatCode>
                <c:ptCount val="11"/>
                <c:pt idx="0">
                  <c:v>0.181818181818182</c:v>
                </c:pt>
                <c:pt idx="1">
                  <c:v>0.106194690265487</c:v>
                </c:pt>
                <c:pt idx="2">
                  <c:v>0.206666666666667</c:v>
                </c:pt>
                <c:pt idx="3">
                  <c:v>0.182926829268293</c:v>
                </c:pt>
                <c:pt idx="4">
                  <c:v>0.169312169312169</c:v>
                </c:pt>
                <c:pt idx="5">
                  <c:v>0.190751445086705</c:v>
                </c:pt>
                <c:pt idx="6">
                  <c:v>0.192090395480226</c:v>
                </c:pt>
                <c:pt idx="7">
                  <c:v>0.239669421487603</c:v>
                </c:pt>
                <c:pt idx="8">
                  <c:v>0.203980099502488</c:v>
                </c:pt>
                <c:pt idx="9">
                  <c:v>0.175438596491228</c:v>
                </c:pt>
                <c:pt idx="10">
                  <c:v>0.205128205128205</c:v>
                </c:pt>
              </c:numCache>
            </c:numRef>
          </c:val>
        </c:ser>
        <c:ser>
          <c:idx val="3"/>
          <c:order val="2"/>
          <c:tx>
            <c:strRef>
              <c:f>'[2018_Relatório de Indicadores da PROEX - UFGD. v.3.1.xls]ações_aprovadas'!$B$128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v.3.1.xls]ações_aprovadas'!$C$128:$M$128</c:f>
              <c:numCache>
                <c:formatCode>0%</c:formatCode>
                <c:ptCount val="11"/>
                <c:pt idx="0">
                  <c:v>0.272727272727273</c:v>
                </c:pt>
                <c:pt idx="1">
                  <c:v>0.168141592920354</c:v>
                </c:pt>
                <c:pt idx="2">
                  <c:v>0.146666666666667</c:v>
                </c:pt>
                <c:pt idx="3">
                  <c:v>0.134146341463415</c:v>
                </c:pt>
                <c:pt idx="4">
                  <c:v>0.0846560846560847</c:v>
                </c:pt>
                <c:pt idx="5">
                  <c:v>0.15606936416185</c:v>
                </c:pt>
                <c:pt idx="6">
                  <c:v>0.231638418079096</c:v>
                </c:pt>
                <c:pt idx="7">
                  <c:v>0.190082644628099</c:v>
                </c:pt>
                <c:pt idx="8">
                  <c:v>0.144278606965174</c:v>
                </c:pt>
                <c:pt idx="9">
                  <c:v>0.175438596491228</c:v>
                </c:pt>
                <c:pt idx="10">
                  <c:v>0.136752136752137</c:v>
                </c:pt>
              </c:numCache>
            </c:numRef>
          </c:val>
        </c:ser>
        <c:ser>
          <c:idx val="0"/>
          <c:order val="3"/>
          <c:tx>
            <c:strRef>
              <c:f>'[2018_Relatório de Indicadores da PROEX - UFGD. v.3.1.xls]ações_aprovadas'!$B$133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v.3.1.xls]ações_aprovadas'!$C$133:$M$133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0.079646017699115</c:v>
                </c:pt>
                <c:pt idx="2">
                  <c:v>0.0333333333333333</c:v>
                </c:pt>
                <c:pt idx="3">
                  <c:v>0.0853658536585366</c:v>
                </c:pt>
                <c:pt idx="4">
                  <c:v>0.105820105820106</c:v>
                </c:pt>
                <c:pt idx="5">
                  <c:v>0.0578034682080925</c:v>
                </c:pt>
                <c:pt idx="6">
                  <c:v>0.0903954802259887</c:v>
                </c:pt>
                <c:pt idx="7">
                  <c:v>0.0495867768595041</c:v>
                </c:pt>
                <c:pt idx="8">
                  <c:v>0.0796019900497512</c:v>
                </c:pt>
                <c:pt idx="9">
                  <c:v>0.0789473684210526</c:v>
                </c:pt>
                <c:pt idx="10">
                  <c:v>0.11965811965812</c:v>
                </c:pt>
              </c:numCache>
            </c:numRef>
          </c:val>
        </c:ser>
        <c:ser>
          <c:idx val="7"/>
          <c:order val="4"/>
          <c:tx>
            <c:strRef>
              <c:f>'[2018_Relatório de Indicadores da PROEX - UFGD. v.3.1.xls]ações_aprovadas'!$B$135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v.3.1.xls]ações_aprovadas'!$C$135:$M$135</c:f>
              <c:numCache>
                <c:formatCode>0%</c:formatCode>
                <c:ptCount val="11"/>
                <c:pt idx="0">
                  <c:v>0</c:v>
                </c:pt>
                <c:pt idx="1">
                  <c:v>0.230088495575221</c:v>
                </c:pt>
                <c:pt idx="2">
                  <c:v>0.14</c:v>
                </c:pt>
                <c:pt idx="3">
                  <c:v>0.134146341463415</c:v>
                </c:pt>
                <c:pt idx="4">
                  <c:v>0.100529100529101</c:v>
                </c:pt>
                <c:pt idx="5">
                  <c:v>0.104046242774566</c:v>
                </c:pt>
                <c:pt idx="6">
                  <c:v>0.107344632768362</c:v>
                </c:pt>
                <c:pt idx="7">
                  <c:v>0.165289256198347</c:v>
                </c:pt>
                <c:pt idx="8">
                  <c:v>0.104477611940299</c:v>
                </c:pt>
                <c:pt idx="9">
                  <c:v>0.135964912280702</c:v>
                </c:pt>
                <c:pt idx="10">
                  <c:v>0.170940170940171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v.3.1.xls]ações_aprovadas'!$B$131</c:f>
              <c:strCache>
                <c:ptCount val="1"/>
                <c:pt idx="0">
                  <c:v>Ciências Exatas e da Terra</c:v>
                </c:pt>
              </c:strCache>
            </c:strRef>
          </c:tx>
          <c:spPr>
            <a:solidFill>
              <a:srgbClr val="78AC01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v.3.1.xls]ações_aprovadas'!$C$131:$M$131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0.0176991150442478</c:v>
                </c:pt>
                <c:pt idx="2">
                  <c:v>0.0266666666666667</c:v>
                </c:pt>
                <c:pt idx="3">
                  <c:v>0.0365853658536585</c:v>
                </c:pt>
                <c:pt idx="4">
                  <c:v>0.0582010582010582</c:v>
                </c:pt>
                <c:pt idx="5">
                  <c:v>0.0346820809248555</c:v>
                </c:pt>
                <c:pt idx="6">
                  <c:v>0.0564971751412429</c:v>
                </c:pt>
                <c:pt idx="7">
                  <c:v>0.0826446280991736</c:v>
                </c:pt>
                <c:pt idx="8">
                  <c:v>0.104477611940299</c:v>
                </c:pt>
                <c:pt idx="9">
                  <c:v>0.0570175438596491</c:v>
                </c:pt>
                <c:pt idx="10">
                  <c:v>0.0811965811965812</c:v>
                </c:pt>
              </c:numCache>
            </c:numRef>
          </c:val>
        </c:ser>
        <c:ser>
          <c:idx val="2"/>
          <c:order val="6"/>
          <c:tx>
            <c:strRef>
              <c:f>'[2018_Relatório de Indicadores da PROEX - UFGD. v.3.1.xls]ações_aprovadas'!$B$129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v.3.1.xls]ações_aprovadas'!$C$129:$M$129</c:f>
              <c:numCache>
                <c:formatCode>0%</c:formatCode>
                <c:ptCount val="11"/>
                <c:pt idx="0">
                  <c:v>0</c:v>
                </c:pt>
                <c:pt idx="1">
                  <c:v>0.0530973451327434</c:v>
                </c:pt>
                <c:pt idx="2">
                  <c:v>0.0733333333333333</c:v>
                </c:pt>
                <c:pt idx="3">
                  <c:v>0.0365853658536585</c:v>
                </c:pt>
                <c:pt idx="4">
                  <c:v>0.0952380952380952</c:v>
                </c:pt>
                <c:pt idx="5">
                  <c:v>0.0578034682080925</c:v>
                </c:pt>
                <c:pt idx="6">
                  <c:v>0.0451977401129944</c:v>
                </c:pt>
                <c:pt idx="7">
                  <c:v>0.0330578512396694</c:v>
                </c:pt>
                <c:pt idx="8">
                  <c:v>0.0696517412935323</c:v>
                </c:pt>
                <c:pt idx="9">
                  <c:v>0.0570175438596491</c:v>
                </c:pt>
                <c:pt idx="10">
                  <c:v>0.0299145299145299</c:v>
                </c:pt>
              </c:numCache>
            </c:numRef>
          </c:val>
        </c:ser>
        <c:ser>
          <c:idx val="8"/>
          <c:order val="7"/>
          <c:tx>
            <c:strRef>
              <c:f>'[2018_Relatório de Indicadores da PROEX - UFGD. v.3.1.xls]ações_aprovadas'!$B$136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v.3.1.xls]ações_aprovadas'!$C$127:$M$127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v.3.1.xls]ações_aprovadas'!$C$136:$M$136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0.079646017699115</c:v>
                </c:pt>
                <c:pt idx="2">
                  <c:v>0.08</c:v>
                </c:pt>
                <c:pt idx="3">
                  <c:v>0.0548780487804878</c:v>
                </c:pt>
                <c:pt idx="4">
                  <c:v>0.0634920634920635</c:v>
                </c:pt>
                <c:pt idx="5">
                  <c:v>0.0809248554913295</c:v>
                </c:pt>
                <c:pt idx="6">
                  <c:v>0.0225988700564972</c:v>
                </c:pt>
                <c:pt idx="7">
                  <c:v>0.0495867768595041</c:v>
                </c:pt>
                <c:pt idx="8">
                  <c:v>0.0497512437810945</c:v>
                </c:pt>
                <c:pt idx="9">
                  <c:v>0.0789473684210526</c:v>
                </c:pt>
                <c:pt idx="10">
                  <c:v>0.0341880341880342</c:v>
                </c:pt>
              </c:numCache>
            </c:numRef>
          </c:val>
        </c:ser>
        <c:ser>
          <c:idx val="9"/>
          <c:order val="8"/>
          <c:tx>
            <c:strRef>
              <c:f>'[2018_Relatório de Indicadores da PROEX - UFGD. v.3.1.xls]ações_aprovadas'!$B$134</c:f>
              <c:strCache>
                <c:ptCount val="1"/>
                <c:pt idx="0">
                  <c:v>Engenharias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v.3.1.xls]ações_aprovadas'!$C$127:$M$127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v.3.1.xls]ações_aprovadas'!$C$134:$M$134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0.0133333333333333</c:v>
                </c:pt>
                <c:pt idx="3">
                  <c:v>0.024390243902439</c:v>
                </c:pt>
                <c:pt idx="4">
                  <c:v>0.0211640211640212</c:v>
                </c:pt>
                <c:pt idx="5">
                  <c:v>0.0289017341040462</c:v>
                </c:pt>
                <c:pt idx="6">
                  <c:v>0.0169491525423729</c:v>
                </c:pt>
                <c:pt idx="7">
                  <c:v>0.0413223140495868</c:v>
                </c:pt>
                <c:pt idx="8">
                  <c:v>0.0199004975124378</c:v>
                </c:pt>
                <c:pt idx="9">
                  <c:v>0.0350877192982456</c:v>
                </c:pt>
                <c:pt idx="10">
                  <c:v>0.0512820512820513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557122462"/>
        <c:axId val="851076946"/>
      </c:barChart>
      <c:catAx>
        <c:axId val="55712246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851076946"/>
        <c:crosses val="autoZero"/>
        <c:auto val="1"/>
        <c:lblAlgn val="ctr"/>
        <c:lblOffset val="100"/>
        <c:noMultiLvlLbl val="0"/>
      </c:catAx>
      <c:valAx>
        <c:axId val="85107694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55712246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74462289567"/>
          <c:y val="0.0973101265822785"/>
          <c:w val="0.512133575458077"/>
          <c:h val="0.72626582278481"/>
        </c:manualLayout>
      </c:layout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explosion val="0"/>
            <c:spPr>
              <a:solidFill>
                <a:srgbClr val="FFC000"/>
              </a:solidFill>
            </c:spPr>
          </c:dPt>
          <c:dPt>
            <c:idx val="3"/>
            <c:bubble3D val="0"/>
            <c:explosion val="0"/>
            <c:spPr>
              <a:solidFill>
                <a:srgbClr val="62FC24"/>
              </a:solidFill>
            </c:spPr>
          </c:dPt>
          <c:dPt>
            <c:idx val="4"/>
            <c:bubble3D val="0"/>
            <c:explosion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5"/>
            <c:bubble3D val="0"/>
            <c:explosion val="0"/>
            <c:spPr>
              <a:solidFill>
                <a:srgbClr val="336600"/>
              </a:solidFill>
            </c:spPr>
          </c:dPt>
          <c:dPt>
            <c:idx val="6"/>
            <c:bubble3D val="0"/>
            <c:explosion val="0"/>
            <c:spPr>
              <a:solidFill>
                <a:schemeClr val="accent3"/>
              </a:solidFill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8"/>
            <c:bubble3D val="0"/>
            <c:explosion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0439215560886976"/>
                  <c:y val="-0.00795400006856281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273411817538766"/>
                  <c:y val="0.0448926797070155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474673652560916"/>
                  <c:y val="0.03142479816605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334041349746216"/>
                  <c:y val="-0.021195803847303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451731836923031"/>
                  <c:y val="-0.0068222366191567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260808537874165"/>
                  <c:y val="-0.0059217083624040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282546188575743"/>
                  <c:y val="-0.056240682414698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389870949496152"/>
                  <c:y val="-0.065896043057908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8535447955584"/>
                  <c:y val="-0.030012708063390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v.3.1.xls]ações_execução'!$B$111:$B$119</c:f>
              <c:strCache>
                <c:ptCount val="9"/>
                <c:pt idx="0">
                  <c:v>Ciências Humanas</c:v>
                </c:pt>
                <c:pt idx="1">
                  <c:v>Ciências Agrárias</c:v>
                </c:pt>
                <c:pt idx="2">
                  <c:v>Ciências da Saúde</c:v>
                </c:pt>
                <c:pt idx="3">
                  <c:v>Linguística, Letras e Artes</c:v>
                </c:pt>
                <c:pt idx="4">
                  <c:v>Ciências Sociais Aplicadas</c:v>
                </c:pt>
                <c:pt idx="5">
                  <c:v>Ciências Exatas e da Terra</c:v>
                </c:pt>
                <c:pt idx="6">
                  <c:v>Ciências Biológicas</c:v>
                </c:pt>
                <c:pt idx="7">
                  <c:v>Outros</c:v>
                </c:pt>
                <c:pt idx="8">
                  <c:v>Engenharias</c:v>
                </c:pt>
              </c:strCache>
            </c:strRef>
          </c:cat>
          <c:val>
            <c:numRef>
              <c:f>'[2018_Relatório de Indicadores da PROEX - UFGD. v.3.1.xls]ações_execução'!$L$111:$L$119</c:f>
              <c:numCache>
                <c:formatCode>General</c:formatCode>
                <c:ptCount val="9"/>
                <c:pt idx="0">
                  <c:v>55</c:v>
                </c:pt>
                <c:pt idx="1">
                  <c:v>41</c:v>
                </c:pt>
                <c:pt idx="2">
                  <c:v>49</c:v>
                </c:pt>
                <c:pt idx="3">
                  <c:v>36</c:v>
                </c:pt>
                <c:pt idx="4">
                  <c:v>20</c:v>
                </c:pt>
                <c:pt idx="5">
                  <c:v>17</c:v>
                </c:pt>
                <c:pt idx="6">
                  <c:v>15</c:v>
                </c:pt>
                <c:pt idx="7">
                  <c:v>21</c:v>
                </c:pt>
                <c:pt idx="8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714236111111111"/>
          <c:y val="0.360948126281861"/>
          <c:w val="0.264583333333333"/>
          <c:h val="0.278987509895508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0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74462289567"/>
          <c:y val="0.0973101265822785"/>
          <c:w val="0.512133575458077"/>
          <c:h val="0.72626582278481"/>
        </c:manualLayout>
      </c:layout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rgbClr val="FFC000"/>
              </a:solidFill>
            </c:spPr>
          </c:dPt>
          <c:dPt>
            <c:idx val="2"/>
            <c:bubble3D val="0"/>
            <c:explosion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3"/>
            <c:bubble3D val="0"/>
            <c:explosion val="0"/>
            <c:spPr>
              <a:solidFill>
                <a:srgbClr val="62FC24"/>
              </a:solidFill>
            </c:spPr>
          </c:dPt>
          <c:dPt>
            <c:idx val="4"/>
            <c:bubble3D val="0"/>
            <c:explosion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5"/>
            <c:bubble3D val="0"/>
            <c:explosion val="0"/>
            <c:spPr>
              <a:solidFill>
                <a:srgbClr val="336600"/>
              </a:solidFill>
            </c:spPr>
          </c:dPt>
          <c:dPt>
            <c:idx val="6"/>
            <c:bubble3D val="0"/>
            <c:explosion val="0"/>
            <c:spPr>
              <a:solidFill>
                <a:schemeClr val="accent3"/>
              </a:solidFill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8"/>
            <c:bubble3D val="0"/>
            <c:explosion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0439215560886976"/>
                  <c:y val="-0.00795400006856281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664088182461234"/>
                  <c:y val="0.027536313884023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474673652560916"/>
                  <c:y val="0.03142479816605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334041349746216"/>
                  <c:y val="-0.021195803847303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451731836923031"/>
                  <c:y val="-0.0068222366191567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260808537874165"/>
                  <c:y val="-0.0059217083624040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282546188575743"/>
                  <c:y val="-0.056240682414698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389870949496152"/>
                  <c:y val="-0.065896043057908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8535447955584"/>
                  <c:y val="-0.030012708063390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v.3.1.xls]ações_concluídas'!$B$111:$B$119</c:f>
              <c:strCache>
                <c:ptCount val="9"/>
                <c:pt idx="0">
                  <c:v>Ciências Humanas</c:v>
                </c:pt>
                <c:pt idx="1">
                  <c:v>Ciências da Saúde</c:v>
                </c:pt>
                <c:pt idx="2">
                  <c:v>Ciências Agrárias</c:v>
                </c:pt>
                <c:pt idx="3">
                  <c:v>Linguística, Letras e Artes</c:v>
                </c:pt>
                <c:pt idx="4">
                  <c:v>Ciências Sociais Aplicadas</c:v>
                </c:pt>
                <c:pt idx="5">
                  <c:v>Ciências Exatas e da Terra</c:v>
                </c:pt>
                <c:pt idx="6">
                  <c:v>Ciências Biológicas</c:v>
                </c:pt>
                <c:pt idx="7">
                  <c:v>Outros</c:v>
                </c:pt>
                <c:pt idx="8">
                  <c:v>Engenharias</c:v>
                </c:pt>
              </c:strCache>
            </c:strRef>
          </c:cat>
          <c:val>
            <c:numRef>
              <c:f>'[2018_Relatório de Indicadores da PROEX - UFGD. v.3.1.xls]ações_concluídas'!$M$111:$M$119</c:f>
              <c:numCache>
                <c:formatCode>General</c:formatCode>
                <c:ptCount val="9"/>
                <c:pt idx="0">
                  <c:v>44</c:v>
                </c:pt>
                <c:pt idx="1">
                  <c:v>56</c:v>
                </c:pt>
                <c:pt idx="2">
                  <c:v>57</c:v>
                </c:pt>
                <c:pt idx="3">
                  <c:v>43</c:v>
                </c:pt>
                <c:pt idx="4">
                  <c:v>25</c:v>
                </c:pt>
                <c:pt idx="5">
                  <c:v>22</c:v>
                </c:pt>
                <c:pt idx="6">
                  <c:v>13</c:v>
                </c:pt>
                <c:pt idx="7">
                  <c:v>14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730208333333333"/>
          <c:y val="0.377661663741038"/>
          <c:w val="0.262847222222222"/>
          <c:h val="0.277059024804064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0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74462289567"/>
          <c:y val="0.0973101265822785"/>
          <c:w val="0.512133575458077"/>
          <c:h val="0.72626582278481"/>
        </c:manualLayout>
      </c:layout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explosion val="0"/>
            <c:spPr>
              <a:solidFill>
                <a:srgbClr val="FFC000"/>
              </a:solidFill>
            </c:spPr>
          </c:dPt>
          <c:dPt>
            <c:idx val="3"/>
            <c:bubble3D val="0"/>
            <c:explosion val="0"/>
            <c:spPr>
              <a:solidFill>
                <a:srgbClr val="006600"/>
              </a:solidFill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explosion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6"/>
            <c:bubble3D val="0"/>
            <c:explosion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explosion val="0"/>
            <c:spPr>
              <a:solidFill>
                <a:srgbClr val="62FC24"/>
              </a:solidFill>
            </c:spPr>
          </c:dPt>
          <c:dPt>
            <c:idx val="8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0495667449284665"/>
                  <c:y val="-0.06482616213257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581681345569555"/>
                  <c:y val="-0.0135370874849175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62199876665804"/>
                  <c:y val="0.012317299200159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422102716612478"/>
                  <c:y val="0.0357661417322835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00432233204892"/>
                  <c:y val="0.0478181743050786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37428342733754"/>
                  <c:y val="0.0099008272700089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429222871409691"/>
                  <c:y val="-0.030825030425444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609387657992219"/>
                  <c:y val="-0.04690870128575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104201082408414"/>
                  <c:y val="-0.0713759678153335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v.3.1.xls]ações_andamento'!$B$111:$B$119</c:f>
              <c:strCache>
                <c:ptCount val="9"/>
                <c:pt idx="0">
                  <c:v>Ciências Agrárias</c:v>
                </c:pt>
                <c:pt idx="1">
                  <c:v>Ciências Biológicas</c:v>
                </c:pt>
                <c:pt idx="2">
                  <c:v>Ciências da Saúde</c:v>
                </c:pt>
                <c:pt idx="3">
                  <c:v>Ciências Exatas e da Terra</c:v>
                </c:pt>
                <c:pt idx="4">
                  <c:v>Ciências Humanas</c:v>
                </c:pt>
                <c:pt idx="5">
                  <c:v>Ciências Sociais Aplicadas</c:v>
                </c:pt>
                <c:pt idx="6">
                  <c:v>Engenharias</c:v>
                </c:pt>
                <c:pt idx="7">
                  <c:v>Linguística, Letras e Artes</c:v>
                </c:pt>
                <c:pt idx="8">
                  <c:v>Outros</c:v>
                </c:pt>
              </c:strCache>
            </c:strRef>
          </c:cat>
          <c:val>
            <c:numRef>
              <c:f>'[2018_Relatório de Indicadores da PROEX - UFGD. v.3.1.xls]ações_andamento'!$M$111:$M$119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14</c:v>
                </c:pt>
                <c:pt idx="3">
                  <c:v>0</c:v>
                </c:pt>
                <c:pt idx="4">
                  <c:v>13</c:v>
                </c:pt>
                <c:pt idx="5">
                  <c:v>9</c:v>
                </c:pt>
                <c:pt idx="6">
                  <c:v>5</c:v>
                </c:pt>
                <c:pt idx="7">
                  <c:v>7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746354166666667"/>
          <c:y val="0.293772562263242"/>
          <c:w val="0.2484375"/>
          <c:h val="0.344234588822683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0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74462289567"/>
          <c:y val="0.0973101265822785"/>
          <c:w val="0.512133575458077"/>
          <c:h val="0.72626582278481"/>
        </c:manualLayout>
      </c:layout>
      <c:pieChart>
        <c:varyColors val="1"/>
        <c:ser>
          <c:idx val="0"/>
          <c:order val="0"/>
          <c:explosion val="0"/>
          <c:dPt>
            <c:idx val="0"/>
            <c:bubble3D val="0"/>
            <c:explosion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explosion val="0"/>
            <c:spPr>
              <a:solidFill>
                <a:srgbClr val="FFC000"/>
              </a:solidFill>
            </c:spPr>
          </c:dPt>
          <c:dPt>
            <c:idx val="3"/>
            <c:bubble3D val="0"/>
            <c:explosion val="0"/>
            <c:spPr>
              <a:solidFill>
                <a:srgbClr val="006600"/>
              </a:solidFill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explosion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6"/>
            <c:bubble3D val="0"/>
            <c:explosion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explosion val="0"/>
            <c:spPr>
              <a:solidFill>
                <a:srgbClr val="62FC24"/>
              </a:solidFill>
            </c:spPr>
          </c:dPt>
          <c:dPt>
            <c:idx val="8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0117195227062443"/>
                  <c:y val="-0.101949500142866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559111901125111"/>
                  <c:y val="-0.05274961767760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62199876665804"/>
                  <c:y val="0.012317299200159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422102716612478"/>
                  <c:y val="0.0357661417322835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770918344316003"/>
                  <c:y val="0.0589069635808793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37428342733754"/>
                  <c:y val="0.0099008272700089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0767923158541354"/>
                  <c:y val="-0.0372533140635901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114595991325553"/>
                  <c:y val="-0.051408499832458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0104510824084139"/>
                  <c:y val="-0.060447885630486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</a:ln>
                  </c:spPr>
                </c15:leaderLines>
              </c:ext>
            </c:extLst>
          </c:dLbls>
          <c:cat>
            <c:strRef>
              <c:f>'[2018_Relatório de Indicadores da PROEX - UFGD. v.3.1.xls]ações_aprovadas'!$B$111:$B$119</c:f>
              <c:strCache>
                <c:ptCount val="9"/>
                <c:pt idx="0">
                  <c:v>Ciências Agrárias</c:v>
                </c:pt>
                <c:pt idx="1">
                  <c:v>Ciências Biológicas</c:v>
                </c:pt>
                <c:pt idx="2">
                  <c:v>Ciências da Saúde</c:v>
                </c:pt>
                <c:pt idx="3">
                  <c:v>Ciências Exatas e da Terra</c:v>
                </c:pt>
                <c:pt idx="4">
                  <c:v>Ciências Humanas</c:v>
                </c:pt>
                <c:pt idx="5">
                  <c:v>Ciências Sociais Aplicadas</c:v>
                </c:pt>
                <c:pt idx="6">
                  <c:v>Engenharias</c:v>
                </c:pt>
                <c:pt idx="7">
                  <c:v>Linguística, Letras e Artes</c:v>
                </c:pt>
                <c:pt idx="8">
                  <c:v>Outros</c:v>
                </c:pt>
              </c:strCache>
            </c:strRef>
          </c:cat>
          <c:val>
            <c:numRef>
              <c:f>'[2018_Relatório de Indicadores da PROEX - UFGD. v.3.1.xls]ações_aprovadas'!$M$111:$M$119</c:f>
              <c:numCache>
                <c:formatCode>General</c:formatCode>
                <c:ptCount val="9"/>
                <c:pt idx="0">
                  <c:v>32</c:v>
                </c:pt>
                <c:pt idx="1">
                  <c:v>7</c:v>
                </c:pt>
                <c:pt idx="2">
                  <c:v>48</c:v>
                </c:pt>
                <c:pt idx="3">
                  <c:v>19</c:v>
                </c:pt>
                <c:pt idx="4">
                  <c:v>40</c:v>
                </c:pt>
                <c:pt idx="5">
                  <c:v>28</c:v>
                </c:pt>
                <c:pt idx="6">
                  <c:v>12</c:v>
                </c:pt>
                <c:pt idx="7">
                  <c:v>40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742708333333333"/>
          <c:y val="0.294254683536103"/>
          <c:w val="0.250520833333333"/>
          <c:h val="0.34198468954933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0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359087085545"/>
          <c:y val="0"/>
          <c:w val="0.660918119800087"/>
          <c:h val="0.67166968859410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'[2018_Relatório de Indicadores da PROEX - UFGD. v.3.1.xls]ações_concluídas'!$B$292</c:f>
              <c:strCache>
                <c:ptCount val="1"/>
                <c:pt idx="0">
                  <c:v>CONCLUÍDA - COM RELATORIO FINAL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v.3.1.xls]ações_concluídas'!$C$291:$M$291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v.3.1.xls]ações_concluídas'!$C$292:$M$292</c:f>
              <c:numCache>
                <c:formatCode>General</c:formatCode>
                <c:ptCount val="11"/>
                <c:pt idx="0">
                  <c:v>2</c:v>
                </c:pt>
                <c:pt idx="1">
                  <c:v>81</c:v>
                </c:pt>
                <c:pt idx="2">
                  <c:v>127</c:v>
                </c:pt>
                <c:pt idx="3">
                  <c:v>144</c:v>
                </c:pt>
                <c:pt idx="4">
                  <c:v>163</c:v>
                </c:pt>
                <c:pt idx="5">
                  <c:v>134</c:v>
                </c:pt>
                <c:pt idx="6">
                  <c:v>142</c:v>
                </c:pt>
                <c:pt idx="7">
                  <c:v>94</c:v>
                </c:pt>
                <c:pt idx="8">
                  <c:v>151</c:v>
                </c:pt>
                <c:pt idx="9">
                  <c:v>123</c:v>
                </c:pt>
                <c:pt idx="10">
                  <c:v>108</c:v>
                </c:pt>
              </c:numCache>
            </c:numRef>
          </c:val>
        </c:ser>
        <c:ser>
          <c:idx val="2"/>
          <c:order val="1"/>
          <c:tx>
            <c:strRef>
              <c:f>'[2018_Relatório de Indicadores da PROEX - UFGD. v.3.1.xls]ações_concluídas'!$B$293</c:f>
              <c:strCache>
                <c:ptCount val="1"/>
                <c:pt idx="0">
                  <c:v>CONCLUÍDA - SEM RELATORIO FINAL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v.3.1.xls]ações_concluídas'!$C$291:$M$291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v.3.1.xls]ações_concluídas'!$C$293:$M$293</c:f>
              <c:numCache>
                <c:formatCode>General</c:formatCode>
                <c:ptCount val="11"/>
                <c:pt idx="0">
                  <c:v>3</c:v>
                </c:pt>
                <c:pt idx="1">
                  <c:v>9</c:v>
                </c:pt>
                <c:pt idx="2">
                  <c:v>17</c:v>
                </c:pt>
                <c:pt idx="3">
                  <c:v>17</c:v>
                </c:pt>
                <c:pt idx="4">
                  <c:v>25</c:v>
                </c:pt>
                <c:pt idx="5">
                  <c:v>21</c:v>
                </c:pt>
                <c:pt idx="6">
                  <c:v>24</c:v>
                </c:pt>
                <c:pt idx="7">
                  <c:v>32</c:v>
                </c:pt>
                <c:pt idx="8">
                  <c:v>75</c:v>
                </c:pt>
                <c:pt idx="9">
                  <c:v>34</c:v>
                </c:pt>
                <c:pt idx="10">
                  <c:v>178</c:v>
                </c:pt>
              </c:numCache>
            </c:numRef>
          </c:val>
        </c:ser>
        <c:ser>
          <c:idx val="3"/>
          <c:order val="2"/>
          <c:tx>
            <c:strRef>
              <c:f>'[2018_Relatório de Indicadores da PROEX - UFGD. v.3.1.xls]ações_concluídas'!$B$294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numRef>
              <c:f>'[2018_Relatório de Indicadores da PROEX - UFGD. v.3.1.xls]ações_concluídas'!$C$291:$M$291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v.3.1.xls]ações_concluídas'!$C$294:$M$294</c:f>
              <c:numCache>
                <c:formatCode>General</c:formatCode>
                <c:ptCount val="11"/>
                <c:pt idx="0">
                  <c:v>5</c:v>
                </c:pt>
                <c:pt idx="1">
                  <c:v>90</c:v>
                </c:pt>
                <c:pt idx="2">
                  <c:v>144</c:v>
                </c:pt>
                <c:pt idx="3">
                  <c:v>161</c:v>
                </c:pt>
                <c:pt idx="4">
                  <c:v>188</c:v>
                </c:pt>
                <c:pt idx="5">
                  <c:v>155</c:v>
                </c:pt>
                <c:pt idx="6">
                  <c:v>166</c:v>
                </c:pt>
                <c:pt idx="7">
                  <c:v>126</c:v>
                </c:pt>
                <c:pt idx="8">
                  <c:v>226</c:v>
                </c:pt>
                <c:pt idx="9">
                  <c:v>157</c:v>
                </c:pt>
                <c:pt idx="10">
                  <c:v>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249319514"/>
        <c:axId val="883371732"/>
      </c:barChart>
      <c:catAx>
        <c:axId val="24931951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883371732"/>
        <c:crosses val="autoZero"/>
        <c:auto val="1"/>
        <c:lblAlgn val="ctr"/>
        <c:lblOffset val="100"/>
        <c:noMultiLvlLbl val="0"/>
      </c:catAx>
      <c:valAx>
        <c:axId val="883371732"/>
        <c:scaling>
          <c:orientation val="minMax"/>
          <c:max val="250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4931951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7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29166666666667"/>
          <c:y val="0.0150220913107511"/>
          <c:w val="0.954166666666667"/>
          <c:h val="0.818379970544919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'[2018_Relatório de Indicadores da PROEX - UFGD. v.3.1.xls]ações_execução'!$B$40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1C981C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v.3.1.xls]ações_execução'!$C$39:$M$39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v.3.1.xls]ações_execução'!$C$40:$M$40</c:f>
              <c:numCache>
                <c:formatCode>0%</c:formatCode>
                <c:ptCount val="11"/>
                <c:pt idx="0">
                  <c:v>0.0909090909090909</c:v>
                </c:pt>
                <c:pt idx="1">
                  <c:v>0.168067226890756</c:v>
                </c:pt>
                <c:pt idx="2">
                  <c:v>0.116666666666667</c:v>
                </c:pt>
                <c:pt idx="3">
                  <c:v>0.125628140703518</c:v>
                </c:pt>
                <c:pt idx="4">
                  <c:v>0.13215859030837</c:v>
                </c:pt>
                <c:pt idx="5">
                  <c:v>0.080188679245283</c:v>
                </c:pt>
                <c:pt idx="6">
                  <c:v>0.0638297872340425</c:v>
                </c:pt>
                <c:pt idx="7">
                  <c:v>0.0785340314136126</c:v>
                </c:pt>
                <c:pt idx="8">
                  <c:v>0.0643939393939394</c:v>
                </c:pt>
                <c:pt idx="9">
                  <c:v>0.105660377358491</c:v>
                </c:pt>
                <c:pt idx="10">
                  <c:v>0.064327485380117</c:v>
                </c:pt>
              </c:numCache>
            </c:numRef>
          </c:val>
        </c:ser>
        <c:ser>
          <c:idx val="3"/>
          <c:order val="1"/>
          <c:tx>
            <c:strRef>
              <c:f>'[2018_Relatório de Indicadores da PROEX - UFGD. v.3.1.xls]ações_execução'!$B$41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C8BE07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v.3.1.xls]ações_execução'!$C$39:$M$39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v.3.1.xls]ações_execução'!$C$41:$M$41</c:f>
              <c:numCache>
                <c:formatCode>0%</c:formatCode>
                <c:ptCount val="11"/>
                <c:pt idx="0">
                  <c:v>0.545454545454545</c:v>
                </c:pt>
                <c:pt idx="1">
                  <c:v>0.34453781512605</c:v>
                </c:pt>
                <c:pt idx="2">
                  <c:v>0.261111111111111</c:v>
                </c:pt>
                <c:pt idx="3">
                  <c:v>0.28643216080402</c:v>
                </c:pt>
                <c:pt idx="4">
                  <c:v>0.299559471365639</c:v>
                </c:pt>
                <c:pt idx="5">
                  <c:v>0.287735849056604</c:v>
                </c:pt>
                <c:pt idx="6">
                  <c:v>0.34468085106383</c:v>
                </c:pt>
                <c:pt idx="7">
                  <c:v>0.272251308900524</c:v>
                </c:pt>
                <c:pt idx="8">
                  <c:v>0.333333333333333</c:v>
                </c:pt>
                <c:pt idx="9">
                  <c:v>0.241509433962264</c:v>
                </c:pt>
                <c:pt idx="10">
                  <c:v>0.233918128654971</c:v>
                </c:pt>
              </c:numCache>
            </c:numRef>
          </c:val>
        </c:ser>
        <c:ser>
          <c:idx val="4"/>
          <c:order val="2"/>
          <c:tx>
            <c:strRef>
              <c:f>'[2018_Relatório de Indicadores da PROEX - UFGD. v.3.1.xls]ações_execução'!$B$42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rgbClr val="0000FF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0424623195441358"/>
                  <c:y val="0.00224422875245238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</c:dLbl>
            <c:dLbl>
              <c:idx val="4"/>
              <c:layout>
                <c:manualLayout>
                  <c:x val="0.0472222222222222"/>
                  <c:y val="-0.0056505156095493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447916666666667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v.3.1.xls]ações_execução'!$C$39:$M$39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v.3.1.xls]ações_execução'!$C$42:$M$42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0.0166666666666667</c:v>
                </c:pt>
                <c:pt idx="3">
                  <c:v>0.0050251256281407</c:v>
                </c:pt>
                <c:pt idx="4">
                  <c:v>0.013215859030837</c:v>
                </c:pt>
                <c:pt idx="5">
                  <c:v>0.0188679245283019</c:v>
                </c:pt>
                <c:pt idx="6">
                  <c:v>0.00851063829787234</c:v>
                </c:pt>
                <c:pt idx="7">
                  <c:v>0.00523560209424084</c:v>
                </c:pt>
                <c:pt idx="8">
                  <c:v>0.00378787878787879</c:v>
                </c:pt>
                <c:pt idx="9">
                  <c:v>0</c:v>
                </c:pt>
                <c:pt idx="10">
                  <c:v>0.00292397660818713</c:v>
                </c:pt>
              </c:numCache>
            </c:numRef>
          </c:val>
        </c:ser>
        <c:ser>
          <c:idx val="5"/>
          <c:order val="3"/>
          <c:tx>
            <c:strRef>
              <c:f>'[2018_Relatório de Indicadores da PROEX - UFGD. v.3.1.xls]ações_execução'!$B$43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v.3.1.xls]ações_execução'!$C$43:$M$43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0.0050251256281407</c:v>
                </c:pt>
                <c:pt idx="4">
                  <c:v>0.00881057268722467</c:v>
                </c:pt>
                <c:pt idx="5">
                  <c:v>0.00471698113207547</c:v>
                </c:pt>
                <c:pt idx="6">
                  <c:v>0.00425531914893617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4"/>
          <c:tx>
            <c:strRef>
              <c:f>'[2018_Relatório de Indicadores da PROEX - UFGD. v.3.1.xls]ações_execução'!$B$44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v.3.1.xls]ações_execução'!$C$44:$M$44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0.00440528634361234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5"/>
          <c:tx>
            <c:strRef>
              <c:f>'[2018_Relatório de Indicadores da PROEX - UFGD. v.3.1.xls]ações_execução'!$B$45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0.000182767548574265"/>
                  <c:y val="0.0038316161257362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258406046229298"/>
                  <c:y val="0.0060278378590261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0420687907541403"/>
                  <c:y val="-0.001304290080673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321732954545455"/>
                  <c:y val="-0.0019776804633422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v.3.1.xls]ações_execução'!$C$39:$M$39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v.3.1.xls]ações_execução'!$C$45:$M$45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0.0672268907563025</c:v>
                </c:pt>
                <c:pt idx="2">
                  <c:v>0.0555555555555556</c:v>
                </c:pt>
                <c:pt idx="3">
                  <c:v>0.0753768844221105</c:v>
                </c:pt>
                <c:pt idx="4">
                  <c:v>0.0308370044052863</c:v>
                </c:pt>
                <c:pt idx="5">
                  <c:v>0.0566037735849057</c:v>
                </c:pt>
                <c:pt idx="6">
                  <c:v>0.0425531914893617</c:v>
                </c:pt>
                <c:pt idx="7">
                  <c:v>0.00523560209424084</c:v>
                </c:pt>
                <c:pt idx="8">
                  <c:v>0</c:v>
                </c:pt>
                <c:pt idx="9">
                  <c:v>0.00377358490566038</c:v>
                </c:pt>
                <c:pt idx="10">
                  <c:v>0.00584795321637427</c:v>
                </c:pt>
              </c:numCache>
            </c:numRef>
          </c:val>
        </c:ser>
        <c:ser>
          <c:idx val="0"/>
          <c:order val="6"/>
          <c:tx>
            <c:strRef>
              <c:f>'[2018_Relatório de Indicadores da PROEX - UFGD. v.3.1.xls]ações_execução'!$B$46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FEBC28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v.3.1.xls]ações_execução'!$C$39:$M$39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v.3.1.xls]ações_execução'!$C$46:$M$46</c:f>
              <c:numCache>
                <c:formatCode>0%</c:formatCode>
                <c:ptCount val="11"/>
                <c:pt idx="0">
                  <c:v>0.272727272727273</c:v>
                </c:pt>
                <c:pt idx="1">
                  <c:v>0.420168067226891</c:v>
                </c:pt>
                <c:pt idx="2">
                  <c:v>0.55</c:v>
                </c:pt>
                <c:pt idx="3">
                  <c:v>0.50251256281407</c:v>
                </c:pt>
                <c:pt idx="4">
                  <c:v>0.511013215859031</c:v>
                </c:pt>
                <c:pt idx="5">
                  <c:v>0.55188679245283</c:v>
                </c:pt>
                <c:pt idx="6">
                  <c:v>0.536170212765957</c:v>
                </c:pt>
                <c:pt idx="7">
                  <c:v>0.638743455497382</c:v>
                </c:pt>
                <c:pt idx="8">
                  <c:v>0.598484848484849</c:v>
                </c:pt>
                <c:pt idx="9">
                  <c:v>0.649056603773585</c:v>
                </c:pt>
                <c:pt idx="10">
                  <c:v>0.692982456140351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507600080"/>
        <c:axId val="347231131"/>
      </c:barChart>
      <c:catAx>
        <c:axId val="507600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47231131"/>
        <c:crosses val="autoZero"/>
        <c:auto val="1"/>
        <c:lblAlgn val="ctr"/>
        <c:lblOffset val="100"/>
        <c:noMultiLvlLbl val="0"/>
      </c:catAx>
      <c:valAx>
        <c:axId val="34723113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50760008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0520833333333333"/>
          <c:y val="0.879381443298969"/>
          <c:w val="0.962847222222222"/>
          <c:h val="0.1162002945508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359087085545"/>
          <c:y val="0.0913126700521904"/>
          <c:w val="0.660918119800087"/>
          <c:h val="0.65625674762782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'[2018_Relatório de Indicadores da PROEX - UFGD. v.3.1.xls]ações_concluídas'!$B$302</c:f>
              <c:strCache>
                <c:ptCount val="1"/>
                <c:pt idx="0">
                  <c:v>CONCLUÍDA - COM RELATORIO FINAL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v.3.1.xls]ações_concluídas'!$C$301:$M$301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v.3.1.xls]ações_concluídas'!$C$302:$M$302</c:f>
              <c:numCache>
                <c:formatCode>0%</c:formatCode>
                <c:ptCount val="11"/>
                <c:pt idx="0">
                  <c:v>0.4</c:v>
                </c:pt>
                <c:pt idx="1">
                  <c:v>0.9</c:v>
                </c:pt>
                <c:pt idx="2">
                  <c:v>0.881944444444444</c:v>
                </c:pt>
                <c:pt idx="3">
                  <c:v>0.894409937888199</c:v>
                </c:pt>
                <c:pt idx="4">
                  <c:v>0.867021276595745</c:v>
                </c:pt>
                <c:pt idx="5">
                  <c:v>0.864516129032258</c:v>
                </c:pt>
                <c:pt idx="6">
                  <c:v>0.855421686746988</c:v>
                </c:pt>
                <c:pt idx="7">
                  <c:v>0.746031746031746</c:v>
                </c:pt>
                <c:pt idx="8">
                  <c:v>0.668141592920354</c:v>
                </c:pt>
                <c:pt idx="9">
                  <c:v>0.78343949044586</c:v>
                </c:pt>
                <c:pt idx="10">
                  <c:v>0.377622377622378</c:v>
                </c:pt>
              </c:numCache>
            </c:numRef>
          </c:val>
        </c:ser>
        <c:ser>
          <c:idx val="0"/>
          <c:order val="1"/>
          <c:tx>
            <c:strRef>
              <c:f>'[2018_Relatório de Indicadores da PROEX - UFGD. v.3.1.xls]ações_concluídas'!$B$303</c:f>
              <c:strCache>
                <c:ptCount val="1"/>
                <c:pt idx="0">
                  <c:v>CONCLUÍDA - SEM RELATORIO FINAL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v.3.1.xls]ações_concluídas'!$C$301:$M$301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v.3.1.xls]ações_concluídas'!$C$303:$M$303</c:f>
              <c:numCache>
                <c:formatCode>0%</c:formatCode>
                <c:ptCount val="11"/>
                <c:pt idx="0">
                  <c:v>0.6</c:v>
                </c:pt>
                <c:pt idx="1">
                  <c:v>0.1</c:v>
                </c:pt>
                <c:pt idx="2">
                  <c:v>0.118055555555556</c:v>
                </c:pt>
                <c:pt idx="3">
                  <c:v>0.105590062111801</c:v>
                </c:pt>
                <c:pt idx="4">
                  <c:v>0.132978723404255</c:v>
                </c:pt>
                <c:pt idx="5">
                  <c:v>0.135483870967742</c:v>
                </c:pt>
                <c:pt idx="6">
                  <c:v>0.144578313253012</c:v>
                </c:pt>
                <c:pt idx="7">
                  <c:v>0.253968253968254</c:v>
                </c:pt>
                <c:pt idx="8">
                  <c:v>0.331858407079646</c:v>
                </c:pt>
                <c:pt idx="9">
                  <c:v>0.21656050955414</c:v>
                </c:pt>
                <c:pt idx="10">
                  <c:v>0.622377622377622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68974564"/>
        <c:axId val="474478009"/>
      </c:barChart>
      <c:catAx>
        <c:axId val="68974564"/>
        <c:scaling>
          <c:orientation val="minMax"/>
        </c:scaling>
        <c:delete val="1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74478009"/>
        <c:crosses val="autoZero"/>
        <c:auto val="1"/>
        <c:lblAlgn val="ctr"/>
        <c:lblOffset val="100"/>
        <c:noMultiLvlLbl val="0"/>
      </c:catAx>
      <c:valAx>
        <c:axId val="474478009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89745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7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4990166964583"/>
          <c:y val="0.0177604101229735"/>
          <c:w val="0.655009789291282"/>
          <c:h val="0.55007412330313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'[2018_Relatório de Indicadores da PROEX - UFGD. v.3.1.xls]resumo_bolsas_PROEX'!$C$17</c:f>
              <c:strCache>
                <c:ptCount val="1"/>
                <c:pt idx="0">
                  <c:v>Bolsas PIBEX*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v.3.1.xls]resumo_bolsas_PROEX'!$D$17:$P$17</c:f>
              <c:numCache>
                <c:formatCode>General</c:formatCode>
                <c:ptCount val="13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45</c:v>
                </c:pt>
                <c:pt idx="6">
                  <c:v>50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70</c:v>
                </c:pt>
                <c:pt idx="11">
                  <c:v>119</c:v>
                </c:pt>
                <c:pt idx="12">
                  <c:v>132</c:v>
                </c:pt>
              </c:numCache>
            </c:numRef>
          </c:val>
        </c:ser>
        <c:ser>
          <c:idx val="7"/>
          <c:order val="1"/>
          <c:tx>
            <c:strRef>
              <c:f>'[2018_Relatório de Indicadores da PROEX - UFGD. v.3.1.xls]resumo_bolsas_PROEX'!$C$18</c:f>
              <c:strCache>
                <c:ptCount val="1"/>
                <c:pt idx="0">
                  <c:v>Bolsas PIBEX - Ensino Médio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v.3.1.xls]resumo_bolsas_PROEX'!$D$18:$P$18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10</c:v>
                </c:pt>
              </c:numCache>
            </c:numRef>
          </c:val>
        </c:ser>
        <c:ser>
          <c:idx val="2"/>
          <c:order val="2"/>
          <c:tx>
            <c:strRef>
              <c:f>'[2018_Relatório de Indicadores da PROEX - UFGD. v.3.1.xls]resumo_bolsas_PROEX'!$C$19</c:f>
              <c:strCache>
                <c:ptCount val="1"/>
                <c:pt idx="0">
                  <c:v>Bolsas PROEXT**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v.3.1.xls]resumo_bolsas_PROEX'!$D$19:$P$19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33</c:v>
                </c:pt>
                <c:pt idx="6">
                  <c:v>27</c:v>
                </c:pt>
                <c:pt idx="7">
                  <c:v>43</c:v>
                </c:pt>
                <c:pt idx="8">
                  <c:v>48</c:v>
                </c:pt>
                <c:pt idx="9">
                  <c:v>18</c:v>
                </c:pt>
                <c:pt idx="10">
                  <c:v>24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3"/>
          <c:order val="3"/>
          <c:tx>
            <c:strRef>
              <c:f>'[2018_Relatório de Indicadores da PROEX - UFGD. v.3.1.xls]resumo_bolsas_PROEX'!$C$20</c:f>
              <c:strCache>
                <c:ptCount val="1"/>
                <c:pt idx="0">
                  <c:v>Bolsas Cultura***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v.3.1.xls]resumo_bolsas_PROEX'!$D$20:$P$20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7</c:v>
                </c:pt>
                <c:pt idx="8">
                  <c:v>18</c:v>
                </c:pt>
                <c:pt idx="9">
                  <c:v>21</c:v>
                </c:pt>
                <c:pt idx="10">
                  <c:v>20</c:v>
                </c:pt>
                <c:pt idx="11">
                  <c:v>26</c:v>
                </c:pt>
                <c:pt idx="12">
                  <c:v>17</c:v>
                </c:pt>
              </c:numCache>
            </c:numRef>
          </c:val>
        </c:ser>
        <c:ser>
          <c:idx val="0"/>
          <c:order val="4"/>
          <c:tx>
            <c:strRef>
              <c:f>'[2018_Relatório de Indicadores da PROEX - UFGD. v.3.1.xls]resumo_bolsas_PROEX'!$C$21</c:f>
              <c:strCache>
                <c:ptCount val="1"/>
                <c:pt idx="0">
                  <c:v>Bolsa Formador (Eixo Línguas)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Pt>
            <c:idx val="11"/>
            <c:invertIfNegative val="0"/>
            <c:bubble3D val="0"/>
            <c:explosion val="0"/>
            <c:spPr>
              <a:solidFill>
                <a:schemeClr val="tx1"/>
              </a:solidFill>
            </c:spPr>
          </c:dPt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v.3.1.xls]resumo_bolsas_PROEX'!$D$21:$P$21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14</c:v>
                </c:pt>
                <c:pt idx="12">
                  <c:v>17</c:v>
                </c:pt>
              </c:numCache>
            </c:numRef>
          </c:val>
        </c:ser>
        <c:ser>
          <c:idx val="8"/>
          <c:order val="5"/>
          <c:tx>
            <c:strRef>
              <c:f>'[2018_Relatório de Indicadores da PROEX - UFGD. v.3.1.xls]resumo_bolsas_PROEX'!$C$22</c:f>
              <c:strCache>
                <c:ptCount val="1"/>
                <c:pt idx="0">
                  <c:v>Bolsa Formador (Eixo Habilidades)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v.3.1.xls]resumo_bolsas_PROEX'!$D$22:$P$22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</c:v>
                </c:pt>
              </c:numCache>
            </c:numRef>
          </c:val>
        </c:ser>
        <c:ser>
          <c:idx val="4"/>
          <c:order val="6"/>
          <c:tx>
            <c:strRef>
              <c:f>'[2018_Relatório de Indicadores da PROEX - UFGD. v.3.1.xls]resumo_bolsas_PROEX'!$C$23</c:f>
              <c:strCache>
                <c:ptCount val="1"/>
                <c:pt idx="0">
                  <c:v>Bolsa de Coordenação Pedagógica do eixo Cursinho Pré-Vestibular e Enem. (Bolsa de Extensão do CNPq.)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v.3.1.xls]resumo_bolsas_PROEX'!$D$23:$P$23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5"/>
          <c:order val="7"/>
          <c:tx>
            <c:strRef>
              <c:f>'[2018_Relatório de Indicadores da PROEX - UFGD. v.3.1.xls]resumo_bolsas_PROEX'!$C$24</c:f>
              <c:strCache>
                <c:ptCount val="1"/>
                <c:pt idx="0">
                  <c:v>Bolsa de Coordenação Pedagógica do eixo Formação em Línguas. (Bolsa de Extensão do CNPq.)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v.3.1.xls]resumo_bolsas_PROEX'!$D$24:$P$24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6"/>
          <c:order val="8"/>
          <c:tx>
            <c:strRef>
              <c:f>'[2018_Relatório de Indicadores da PROEX - UFGD. v.3.1.xls]resumo_bolsas_PROEX'!$C$27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v.3.1.xls]resumo_bolsas_PROEX'!$D$27:$O$27</c:f>
              <c:numCache>
                <c:formatCode>General</c:formatCode>
                <c:ptCount val="12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78</c:v>
                </c:pt>
                <c:pt idx="6">
                  <c:v>82</c:v>
                </c:pt>
                <c:pt idx="7">
                  <c:v>100</c:v>
                </c:pt>
                <c:pt idx="8">
                  <c:v>121</c:v>
                </c:pt>
                <c:pt idx="9">
                  <c:v>99</c:v>
                </c:pt>
                <c:pt idx="10">
                  <c:v>115</c:v>
                </c:pt>
                <c:pt idx="11">
                  <c:v>161</c:v>
                </c:pt>
              </c:numCache>
            </c:numRef>
          </c:val>
        </c:ser>
        <c:ser>
          <c:idx val="9"/>
          <c:order val="9"/>
          <c:tx>
            <c:strRef>
              <c:f>'[2018_Relatório de Indicadores da PROEX - UFGD. v.3.1.xls]resumo_bolsas_PROEX'!$C$25</c:f>
              <c:strCache>
                <c:ptCount val="1"/>
                <c:pt idx="0">
                  <c:v>Bolsa de Coordenação Pedagógica do eixo Formação em Habilidades.(Bolsa de Extensão do CNPq.)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v.3.1.xls]resumo_bolsas_PROEX'!$D$25:$P$25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</c:ser>
        <c:ser>
          <c:idx val="10"/>
          <c:order val="10"/>
          <c:tx>
            <c:strRef>
              <c:f>'[2018_Relatório de Indicadores da PROEX - UFGD. v.3.1.xls]resumo_bolsas_PROEX'!$C$26</c:f>
              <c:strCache>
                <c:ptCount val="1"/>
                <c:pt idx="0">
                  <c:v>Bolsa de Coordenação Pedagógica do eixo Formação Continuada para Docentes</c:v>
                </c:pt>
              </c:strCache>
            </c:strRef>
          </c:tx>
          <c:invertIfNegative val="0"/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v.3.1.xls]resumo_bolsas_PROEX'!$D$26:$P$26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82958465"/>
        <c:axId val="79322037"/>
      </c:barChart>
      <c:catAx>
        <c:axId val="82958465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79322037"/>
        <c:crosses val="autoZero"/>
        <c:auto val="1"/>
        <c:lblAlgn val="ctr"/>
        <c:lblOffset val="100"/>
        <c:noMultiLvlLbl val="0"/>
      </c:catAx>
      <c:valAx>
        <c:axId val="79322037"/>
        <c:scaling>
          <c:orientation val="minMax"/>
          <c:max val="16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FFFFFF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82958465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5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noFill/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5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46773857778"/>
          <c:y val="0.0598040135265224"/>
          <c:w val="0.803879908223393"/>
          <c:h val="0.76187799800887"/>
        </c:manualLayout>
      </c:layout>
      <c:lineChart>
        <c:grouping val="standard"/>
        <c:varyColors val="0"/>
        <c:ser>
          <c:idx val="0"/>
          <c:order val="0"/>
          <c:tx>
            <c:strRef>
              <c:f>'[2018_Relatório de Indicadores da PROEX - UFGD. v.3.1.xls]resumo_bolsas_PROEX'!$C$27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'[2018_Relatório de Indicadores da PROEX - UFGD. v.3.1.xls]resumo_bolsas_PROEX'!$D$16:$P$16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v.3.1.xls]resumo_bolsas_PROEX'!$D$27:$P$27</c:f>
              <c:numCache>
                <c:formatCode>General</c:formatCode>
                <c:ptCount val="13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78</c:v>
                </c:pt>
                <c:pt idx="6">
                  <c:v>82</c:v>
                </c:pt>
                <c:pt idx="7">
                  <c:v>100</c:v>
                </c:pt>
                <c:pt idx="8">
                  <c:v>121</c:v>
                </c:pt>
                <c:pt idx="9">
                  <c:v>99</c:v>
                </c:pt>
                <c:pt idx="10">
                  <c:v>115</c:v>
                </c:pt>
                <c:pt idx="11">
                  <c:v>161</c:v>
                </c:pt>
                <c:pt idx="12">
                  <c:v>185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836785306"/>
        <c:axId val="180095955"/>
      </c:lineChart>
      <c:catAx>
        <c:axId val="83678530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80095955"/>
        <c:crosses val="autoZero"/>
        <c:auto val="1"/>
        <c:lblAlgn val="ctr"/>
        <c:lblOffset val="100"/>
        <c:noMultiLvlLbl val="0"/>
      </c:catAx>
      <c:valAx>
        <c:axId val="180095955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83678530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46773857778"/>
          <c:y val="0.0598040135265224"/>
          <c:w val="0.800182463130122"/>
          <c:h val="0.76187799800887"/>
        </c:manualLayout>
      </c:layout>
      <c:lineChart>
        <c:grouping val="standard"/>
        <c:varyColors val="0"/>
        <c:ser>
          <c:idx val="0"/>
          <c:order val="0"/>
          <c:tx>
            <c:strRef>
              <c:f>'[2018_Relatório de Indicadores da PROEX - UFGD. v.3.1.xls]bolsa Cultura_mês'!$D$31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'[2018_Relatório de Indicadores da PROEX - UFGD. v.3.1.xls]bolsa Cultura_mês'!$E$18:$P$18</c:f>
              <c:numCache>
                <c:formatCode>mmm/yy</c:formatCode>
                <c:ptCount val="12"/>
                <c:pt idx="0" c:formatCode="mmm/yy">
                  <c:v>43101</c:v>
                </c:pt>
                <c:pt idx="1" c:formatCode="mmm/yy">
                  <c:v>43132</c:v>
                </c:pt>
                <c:pt idx="2" c:formatCode="mmm/yy">
                  <c:v>43160</c:v>
                </c:pt>
                <c:pt idx="3" c:formatCode="mmm/yy">
                  <c:v>43191</c:v>
                </c:pt>
                <c:pt idx="4" c:formatCode="mmm/yy">
                  <c:v>43221</c:v>
                </c:pt>
                <c:pt idx="5" c:formatCode="mmm/yy">
                  <c:v>43252</c:v>
                </c:pt>
                <c:pt idx="6" c:formatCode="mmm/yy">
                  <c:v>43282</c:v>
                </c:pt>
                <c:pt idx="7" c:formatCode="mmm/yy">
                  <c:v>43313</c:v>
                </c:pt>
                <c:pt idx="8" c:formatCode="mmm/yy">
                  <c:v>43344</c:v>
                </c:pt>
                <c:pt idx="9" c:formatCode="mmm/yy">
                  <c:v>43374</c:v>
                </c:pt>
                <c:pt idx="10" c:formatCode="mmm/yy">
                  <c:v>43405</c:v>
                </c:pt>
                <c:pt idx="11" c:formatCode="mmm/yy">
                  <c:v>43435</c:v>
                </c:pt>
              </c:numCache>
            </c:numRef>
          </c:cat>
          <c:val>
            <c:numRef>
              <c:f>'[2018_Relatório de Indicadores da PROEX - UFGD. v.3.1.xls]bolsa Cultura_mês'!$E$51:$P$51</c:f>
              <c:numCache>
                <c:formatCode>"R$"#,##0.00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6400</c:v>
                </c:pt>
                <c:pt idx="4">
                  <c:v>6400</c:v>
                </c:pt>
                <c:pt idx="5">
                  <c:v>6400</c:v>
                </c:pt>
                <c:pt idx="6">
                  <c:v>6400</c:v>
                </c:pt>
                <c:pt idx="7">
                  <c:v>5200</c:v>
                </c:pt>
                <c:pt idx="8">
                  <c:v>6800</c:v>
                </c:pt>
                <c:pt idx="9">
                  <c:v>6800</c:v>
                </c:pt>
                <c:pt idx="10">
                  <c:v>6400</c:v>
                </c:pt>
                <c:pt idx="11">
                  <c:v>6000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740127664"/>
        <c:axId val="593392256"/>
      </c:lineChart>
      <c:dateAx>
        <c:axId val="740127664"/>
        <c:scaling>
          <c:orientation val="minMax"/>
        </c:scaling>
        <c:delete val="1"/>
        <c:axPos val="b"/>
        <c:numFmt formatCode="mmm\-yy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593392256"/>
        <c:crosses val="autoZero"/>
        <c:auto val="1"/>
        <c:lblOffset val="100"/>
        <c:baseTimeUnit val="months"/>
      </c:dateAx>
      <c:valAx>
        <c:axId val="593392256"/>
        <c:scaling>
          <c:orientation val="minMax"/>
        </c:scaling>
        <c:delete val="0"/>
        <c:axPos val="l"/>
        <c:majorGridlines/>
        <c:numFmt formatCode="&quot;R$&quot;#,##0.00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7401276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515606744257"/>
          <c:y val="0.0598040135265224"/>
          <c:w val="0.831708716105752"/>
          <c:h val="0.76187799800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'[2018_Relatório de Indicadores da PROEX - UFGD. v.3.1.xls]bolsa Cultura_mês'!$D$31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v.3.1.xls]bolsa PIBEX_mês'!$E$100:$P$100</c:f>
              <c:numCache>
                <c:formatCode>mmm/yy</c:formatCode>
                <c:ptCount val="12"/>
                <c:pt idx="0" c:formatCode="mmm/yy">
                  <c:v>43101</c:v>
                </c:pt>
                <c:pt idx="1" c:formatCode="mmm/yy">
                  <c:v>43132</c:v>
                </c:pt>
                <c:pt idx="2" c:formatCode="mmm/yy">
                  <c:v>43160</c:v>
                </c:pt>
                <c:pt idx="3" c:formatCode="mmm/yy">
                  <c:v>43191</c:v>
                </c:pt>
                <c:pt idx="4" c:formatCode="mmm/yy">
                  <c:v>43221</c:v>
                </c:pt>
                <c:pt idx="5" c:formatCode="mmm/yy">
                  <c:v>43252</c:v>
                </c:pt>
                <c:pt idx="6" c:formatCode="mmm/yy">
                  <c:v>43282</c:v>
                </c:pt>
                <c:pt idx="7" c:formatCode="mmm/yy">
                  <c:v>43313</c:v>
                </c:pt>
                <c:pt idx="8" c:formatCode="mmm/yy">
                  <c:v>43344</c:v>
                </c:pt>
                <c:pt idx="9" c:formatCode="mmm/yy">
                  <c:v>43374</c:v>
                </c:pt>
                <c:pt idx="10" c:formatCode="mmm/yy">
                  <c:v>43405</c:v>
                </c:pt>
                <c:pt idx="11" c:formatCode="mmm/yy">
                  <c:v>43435</c:v>
                </c:pt>
              </c:numCache>
            </c:numRef>
          </c:cat>
          <c:val>
            <c:numRef>
              <c:f>'[2018_Relatório de Indicadores da PROEX - UFGD. v.3.1.xls]bolsa Cultura_mês'!$E$31:$P$31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16</c:v>
                </c:pt>
                <c:pt idx="5">
                  <c:v>16</c:v>
                </c:pt>
                <c:pt idx="6">
                  <c:v>13</c:v>
                </c:pt>
                <c:pt idx="7">
                  <c:v>13</c:v>
                </c:pt>
                <c:pt idx="8">
                  <c:v>17</c:v>
                </c:pt>
                <c:pt idx="9">
                  <c:v>17</c:v>
                </c:pt>
                <c:pt idx="10">
                  <c:v>16</c:v>
                </c:pt>
                <c:pt idx="1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0"/>
        <c:axId val="847999989"/>
        <c:axId val="74591851"/>
      </c:barChart>
      <c:dateAx>
        <c:axId val="847999989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74591851"/>
        <c:crosses val="autoZero"/>
        <c:auto val="1"/>
        <c:lblOffset val="100"/>
        <c:baseTimeUnit val="months"/>
      </c:dateAx>
      <c:valAx>
        <c:axId val="74591851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847999989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numFmt formatCode="General" sourceLinked="1"/>
            <c:spPr>
              <a:noFill/>
              <a:ln w="3175"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9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v.3.1.xls]bolsas_PIBEX'!$C$28:$C$39</c:f>
              <c:strCache>
                <c:ptCount val="12"/>
                <c:pt idx="0">
                  <c:v>FCS</c:v>
                </c:pt>
                <c:pt idx="1">
                  <c:v>FCA</c:v>
                </c:pt>
                <c:pt idx="2">
                  <c:v>FCBA</c:v>
                </c:pt>
                <c:pt idx="3">
                  <c:v>FAEN</c:v>
                </c:pt>
                <c:pt idx="4">
                  <c:v>FACE</c:v>
                </c:pt>
                <c:pt idx="5">
                  <c:v>FCH</c:v>
                </c:pt>
                <c:pt idx="6">
                  <c:v>FADIR</c:v>
                </c:pt>
                <c:pt idx="7">
                  <c:v>FACET</c:v>
                </c:pt>
                <c:pt idx="8">
                  <c:v>FAED</c:v>
                </c:pt>
                <c:pt idx="9">
                  <c:v>FACALE</c:v>
                </c:pt>
                <c:pt idx="10">
                  <c:v>FAIND</c:v>
                </c:pt>
                <c:pt idx="11">
                  <c:v>EAD</c:v>
                </c:pt>
              </c:strCache>
            </c:strRef>
          </c:cat>
          <c:val>
            <c:numRef>
              <c:f>'[2018_Relatório de Indicadores da PROEX - UFGD. v.3.1.xls]bolsas_PIBEX'!$AC$28:$AC$39</c:f>
              <c:numCache>
                <c:formatCode>General</c:formatCode>
                <c:ptCount val="12"/>
                <c:pt idx="0">
                  <c:v>22</c:v>
                </c:pt>
                <c:pt idx="1">
                  <c:v>33</c:v>
                </c:pt>
                <c:pt idx="2">
                  <c:v>16</c:v>
                </c:pt>
                <c:pt idx="3">
                  <c:v>17</c:v>
                </c:pt>
                <c:pt idx="4">
                  <c:v>10</c:v>
                </c:pt>
                <c:pt idx="5">
                  <c:v>7</c:v>
                </c:pt>
                <c:pt idx="6">
                  <c:v>4</c:v>
                </c:pt>
                <c:pt idx="7">
                  <c:v>14</c:v>
                </c:pt>
                <c:pt idx="8">
                  <c:v>2</c:v>
                </c:pt>
                <c:pt idx="9">
                  <c:v>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0"/>
        <c:axId val="698938676"/>
        <c:axId val="198702525"/>
      </c:barChart>
      <c:catAx>
        <c:axId val="6989386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98702525"/>
        <c:crosses val="autoZero"/>
        <c:auto val="1"/>
        <c:lblAlgn val="ctr"/>
        <c:lblOffset val="100"/>
        <c:noMultiLvlLbl val="0"/>
      </c:catAx>
      <c:valAx>
        <c:axId val="19870252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98938676"/>
        <c:crosses val="autoZero"/>
        <c:crossBetween val="between"/>
      </c:valAx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.018018018018018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405405405405405"/>
                  <c:y val="-0.002522067094133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25225225225225"/>
                  <c:y val="0.002522067094133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7027027027027"/>
                  <c:y val="-0.002522067094133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27027027027027"/>
                  <c:y val="-0.0050441341882677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315315315315315"/>
                  <c:y val="-0.0050441341882677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27027027027027"/>
                  <c:y val="0.002522067094133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27027027027027"/>
                  <c:y val="-2.31186812939147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247747747747748"/>
                  <c:y val="-0.0075662012824016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 w="3175"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9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v.3.1.xls]bolsas_PIBEX'!$C$48:$C$59</c:f>
              <c:strCache>
                <c:ptCount val="12"/>
                <c:pt idx="0">
                  <c:v>FCS</c:v>
                </c:pt>
                <c:pt idx="1">
                  <c:v>FCA</c:v>
                </c:pt>
                <c:pt idx="2">
                  <c:v>FCBA</c:v>
                </c:pt>
                <c:pt idx="3">
                  <c:v>FAEN</c:v>
                </c:pt>
                <c:pt idx="4">
                  <c:v>FACE</c:v>
                </c:pt>
                <c:pt idx="5">
                  <c:v>FCH</c:v>
                </c:pt>
                <c:pt idx="6">
                  <c:v>FADIR</c:v>
                </c:pt>
                <c:pt idx="7">
                  <c:v>FACET</c:v>
                </c:pt>
                <c:pt idx="8">
                  <c:v>FAED</c:v>
                </c:pt>
                <c:pt idx="9">
                  <c:v>FACALE</c:v>
                </c:pt>
                <c:pt idx="10">
                  <c:v>FAIND</c:v>
                </c:pt>
                <c:pt idx="11">
                  <c:v>EAD</c:v>
                </c:pt>
              </c:strCache>
            </c:strRef>
          </c:cat>
          <c:val>
            <c:numRef>
              <c:f>'[2018_Relatório de Indicadores da PROEX - UFGD. v.3.1.xls]bolsas_PIBEX'!$AC$48:$AC$59</c:f>
              <c:numCache>
                <c:formatCode>0%</c:formatCode>
                <c:ptCount val="12"/>
                <c:pt idx="0">
                  <c:v>0.169230769230769</c:v>
                </c:pt>
                <c:pt idx="1">
                  <c:v>0.253846153846154</c:v>
                </c:pt>
                <c:pt idx="2">
                  <c:v>0.123076923076923</c:v>
                </c:pt>
                <c:pt idx="3">
                  <c:v>0.130769230769231</c:v>
                </c:pt>
                <c:pt idx="4">
                  <c:v>0.0769230769230769</c:v>
                </c:pt>
                <c:pt idx="5">
                  <c:v>0.0538461538461538</c:v>
                </c:pt>
                <c:pt idx="6">
                  <c:v>0.0307692307692308</c:v>
                </c:pt>
                <c:pt idx="7">
                  <c:v>0.107692307692308</c:v>
                </c:pt>
                <c:pt idx="8">
                  <c:v>0.0153846153846154</c:v>
                </c:pt>
                <c:pt idx="9">
                  <c:v>0.0384615384615385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0"/>
        <c:axId val="875449893"/>
        <c:axId val="906586098"/>
      </c:barChart>
      <c:catAx>
        <c:axId val="875449893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906586098"/>
        <c:crosses val="autoZero"/>
        <c:auto val="1"/>
        <c:lblAlgn val="ctr"/>
        <c:lblOffset val="100"/>
        <c:noMultiLvlLbl val="0"/>
      </c:catAx>
      <c:valAx>
        <c:axId val="90658609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875449893"/>
        <c:crosses val="autoZero"/>
        <c:crossBetween val="between"/>
      </c:valAx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29317132772"/>
          <c:y val="0.0150107810898591"/>
          <c:w val="0.682705165625848"/>
          <c:h val="0.9442850917495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numFmt formatCode="General" sourceLinked="1"/>
            <c:spPr>
              <a:noFill/>
              <a:ln w="3175"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v.3.1.xls]bolsas_PIBEX'!$C$69:$C$110</c:f>
              <c:strCache>
                <c:ptCount val="42"/>
                <c:pt idx="0">
                  <c:v>Artes Cênicas</c:v>
                </c:pt>
                <c:pt idx="1">
                  <c:v>Letras</c:v>
                </c:pt>
                <c:pt idx="2">
                  <c:v>Letras (Mestrado)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Agronegócio (Mestrado)</c:v>
                </c:pt>
                <c:pt idx="7">
                  <c:v>Ciência e Tecnologia Ambiental (Doutorado)</c:v>
                </c:pt>
                <c:pt idx="8">
                  <c:v>Ciência e Tecnologia Ambiental (Mestrado)</c:v>
                </c:pt>
                <c:pt idx="9">
                  <c:v>Engenharia de Computação</c:v>
                </c:pt>
                <c:pt idx="10">
                  <c:v>Física</c:v>
                </c:pt>
                <c:pt idx="11">
                  <c:v>Matemática</c:v>
                </c:pt>
                <c:pt idx="12">
                  <c:v>Química</c:v>
                </c:pt>
                <c:pt idx="13">
                  <c:v>Sistemas de Informação</c:v>
                </c:pt>
                <c:pt idx="14">
                  <c:v>Direito</c:v>
                </c:pt>
                <c:pt idx="15">
                  <c:v>Relações Internacionais</c:v>
                </c:pt>
                <c:pt idx="16">
                  <c:v>Educação Física</c:v>
                </c:pt>
                <c:pt idx="17">
                  <c:v>Pedagogia</c:v>
                </c:pt>
                <c:pt idx="18">
                  <c:v>Educação (Mestrado)</c:v>
                </c:pt>
                <c:pt idx="19">
                  <c:v>Ciência e Tecnologia de Alimentos (Mestrado)</c:v>
                </c:pt>
                <c:pt idx="20">
                  <c:v>Engenharia Civil</c:v>
                </c:pt>
                <c:pt idx="21">
                  <c:v>Engenharia de Alimentos</c:v>
                </c:pt>
                <c:pt idx="22">
                  <c:v>Engenharia de Energia</c:v>
                </c:pt>
                <c:pt idx="23">
                  <c:v>Engenharia de Produção</c:v>
                </c:pt>
                <c:pt idx="24">
                  <c:v>Engenharia Mecânica</c:v>
                </c:pt>
                <c:pt idx="25">
                  <c:v>Educação do Campo</c:v>
                </c:pt>
                <c:pt idx="26">
                  <c:v>Licenciatura Indígena</c:v>
                </c:pt>
                <c:pt idx="27">
                  <c:v>Agronomia</c:v>
                </c:pt>
                <c:pt idx="28">
                  <c:v>Engenharia Agrícola</c:v>
                </c:pt>
                <c:pt idx="29">
                  <c:v>Engenharia de Aquicultura</c:v>
                </c:pt>
                <c:pt idx="30">
                  <c:v>Zootecnia</c:v>
                </c:pt>
                <c:pt idx="31">
                  <c:v>Zootecnia (Mestrado)</c:v>
                </c:pt>
                <c:pt idx="32">
                  <c:v>Biotecnologia</c:v>
                </c:pt>
                <c:pt idx="33">
                  <c:v>Biotecnologia e Biodiversidade (Doutorado)</c:v>
                </c:pt>
                <c:pt idx="34">
                  <c:v>Ciências Biológicas</c:v>
                </c:pt>
                <c:pt idx="35">
                  <c:v>Gestão Ambiental</c:v>
                </c:pt>
                <c:pt idx="36">
                  <c:v>Ciências Sociais</c:v>
                </c:pt>
                <c:pt idx="37">
                  <c:v>Geografia</c:v>
                </c:pt>
                <c:pt idx="38">
                  <c:v>História</c:v>
                </c:pt>
                <c:pt idx="39">
                  <c:v>Psicologia</c:v>
                </c:pt>
                <c:pt idx="40">
                  <c:v>Medicina</c:v>
                </c:pt>
                <c:pt idx="41">
                  <c:v>Nutrição</c:v>
                </c:pt>
              </c:strCache>
            </c:strRef>
          </c:cat>
          <c:val>
            <c:numRef>
              <c:f>'[2018_Relatório de Indicadores da PROEX - UFGD. v.3.1.xls]bolsas_PIBEX'!$AC$69:$AC$110</c:f>
              <c:numCache>
                <c:formatCode>General</c:formatCode>
                <c:ptCount val="42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4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6</c:v>
                </c:pt>
                <c:pt idx="22">
                  <c:v>3</c:v>
                </c:pt>
                <c:pt idx="23">
                  <c:v>4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7</c:v>
                </c:pt>
                <c:pt idx="28">
                  <c:v>5</c:v>
                </c:pt>
                <c:pt idx="29">
                  <c:v>8</c:v>
                </c:pt>
                <c:pt idx="30">
                  <c:v>13</c:v>
                </c:pt>
                <c:pt idx="31">
                  <c:v>0</c:v>
                </c:pt>
                <c:pt idx="32">
                  <c:v>5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2</c:v>
                </c:pt>
                <c:pt idx="39">
                  <c:v>4</c:v>
                </c:pt>
                <c:pt idx="40">
                  <c:v>14</c:v>
                </c:pt>
                <c:pt idx="4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0"/>
        <c:axId val="555955924"/>
        <c:axId val="700054898"/>
      </c:barChart>
      <c:catAx>
        <c:axId val="5559559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700054898"/>
        <c:crosses val="autoZero"/>
        <c:auto val="1"/>
        <c:lblAlgn val="ctr"/>
        <c:lblOffset val="100"/>
        <c:noMultiLvlLbl val="0"/>
      </c:catAx>
      <c:valAx>
        <c:axId val="70005489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555955924"/>
        <c:crosses val="autoZero"/>
        <c:crossBetween val="between"/>
      </c:valAx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81262392009"/>
          <c:y val="0.0598040135265224"/>
          <c:w val="0.866372443521369"/>
          <c:h val="0.76187799800887"/>
        </c:manualLayout>
      </c:layout>
      <c:lineChart>
        <c:grouping val="standard"/>
        <c:varyColors val="0"/>
        <c:ser>
          <c:idx val="0"/>
          <c:order val="0"/>
          <c:tx>
            <c:strRef>
              <c:f>'[2018_Relatório de Indicadores da PROEX - UFGD. v.3.1.xls]bolsa Cultura_mês'!$D$31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'[2018_Relatório de Indicadores da PROEX - UFGD. v.3.1.xls]bolsa Cultura_mês'!$E$18:$P$18</c:f>
              <c:numCache>
                <c:formatCode>mmm/yy</c:formatCode>
                <c:ptCount val="12"/>
                <c:pt idx="0" c:formatCode="mmm/yy">
                  <c:v>43101</c:v>
                </c:pt>
                <c:pt idx="1" c:formatCode="mmm/yy">
                  <c:v>43132</c:v>
                </c:pt>
                <c:pt idx="2" c:formatCode="mmm/yy">
                  <c:v>43160</c:v>
                </c:pt>
                <c:pt idx="3" c:formatCode="mmm/yy">
                  <c:v>43191</c:v>
                </c:pt>
                <c:pt idx="4" c:formatCode="mmm/yy">
                  <c:v>43221</c:v>
                </c:pt>
                <c:pt idx="5" c:formatCode="mmm/yy">
                  <c:v>43252</c:v>
                </c:pt>
                <c:pt idx="6" c:formatCode="mmm/yy">
                  <c:v>43282</c:v>
                </c:pt>
                <c:pt idx="7" c:formatCode="mmm/yy">
                  <c:v>43313</c:v>
                </c:pt>
                <c:pt idx="8" c:formatCode="mmm/yy">
                  <c:v>43344</c:v>
                </c:pt>
                <c:pt idx="9" c:formatCode="mmm/yy">
                  <c:v>43374</c:v>
                </c:pt>
                <c:pt idx="10" c:formatCode="mmm/yy">
                  <c:v>43405</c:v>
                </c:pt>
                <c:pt idx="11" c:formatCode="mmm/yy">
                  <c:v>43435</c:v>
                </c:pt>
              </c:numCache>
            </c:numRef>
          </c:cat>
          <c:val>
            <c:numRef>
              <c:f>'[2018_Relatório de Indicadores da PROEX - UFGD. v.3.1.xls]bolsa Cultura_mês'!$E$51:$P$51</c:f>
              <c:numCache>
                <c:formatCode>"R$"#,##0.00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6400</c:v>
                </c:pt>
                <c:pt idx="4">
                  <c:v>6400</c:v>
                </c:pt>
                <c:pt idx="5">
                  <c:v>6400</c:v>
                </c:pt>
                <c:pt idx="6">
                  <c:v>6400</c:v>
                </c:pt>
                <c:pt idx="7">
                  <c:v>5200</c:v>
                </c:pt>
                <c:pt idx="8">
                  <c:v>6800</c:v>
                </c:pt>
                <c:pt idx="9">
                  <c:v>6800</c:v>
                </c:pt>
                <c:pt idx="10">
                  <c:v>6400</c:v>
                </c:pt>
                <c:pt idx="11">
                  <c:v>6000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599813865"/>
        <c:axId val="684112149"/>
      </c:lineChart>
      <c:dateAx>
        <c:axId val="599813865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84112149"/>
        <c:crosses val="autoZero"/>
        <c:auto val="1"/>
        <c:lblOffset val="100"/>
        <c:baseTimeUnit val="months"/>
      </c:dateAx>
      <c:valAx>
        <c:axId val="684112149"/>
        <c:scaling>
          <c:orientation val="minMax"/>
        </c:scaling>
        <c:delete val="0"/>
        <c:axPos val="l"/>
        <c:majorGridlines/>
        <c:numFmt formatCode="&quot;R$&quot;#,##0.00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599813865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973265244818"/>
          <c:y val="0.0251079481848713"/>
          <c:w val="0.854520877140282"/>
          <c:h val="0.786918279225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'[2018_Relatório de Indicadores da PROEX - UFGD. v.3.1.xls]bolsa Cultura_mês'!$D$31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v.3.1.xls]bolsa Cultura_mês'!$E$38:$P$38</c:f>
              <c:numCache>
                <c:formatCode>mmm/yy</c:formatCode>
                <c:ptCount val="12"/>
                <c:pt idx="0" c:formatCode="mmm/yy">
                  <c:v>43101</c:v>
                </c:pt>
                <c:pt idx="1" c:formatCode="mmm/yy">
                  <c:v>43132</c:v>
                </c:pt>
                <c:pt idx="2" c:formatCode="mmm/yy">
                  <c:v>43160</c:v>
                </c:pt>
                <c:pt idx="3" c:formatCode="mmm/yy">
                  <c:v>43191</c:v>
                </c:pt>
                <c:pt idx="4" c:formatCode="mmm/yy">
                  <c:v>43221</c:v>
                </c:pt>
                <c:pt idx="5" c:formatCode="mmm/yy">
                  <c:v>43252</c:v>
                </c:pt>
                <c:pt idx="6" c:formatCode="mmm/yy">
                  <c:v>43282</c:v>
                </c:pt>
                <c:pt idx="7" c:formatCode="mmm/yy">
                  <c:v>43313</c:v>
                </c:pt>
                <c:pt idx="8" c:formatCode="mmm/yy">
                  <c:v>43344</c:v>
                </c:pt>
                <c:pt idx="9" c:formatCode="mmm/yy">
                  <c:v>43374</c:v>
                </c:pt>
                <c:pt idx="10" c:formatCode="mmm/yy">
                  <c:v>43405</c:v>
                </c:pt>
                <c:pt idx="11" c:formatCode="mmm/yy">
                  <c:v>43435</c:v>
                </c:pt>
              </c:numCache>
            </c:numRef>
          </c:cat>
          <c:val>
            <c:numRef>
              <c:f>'[2018_Relatório de Indicadores da PROEX - UFGD. v.3.1.xls]bolsa Cultura_mês'!$E$31:$P$31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16</c:v>
                </c:pt>
                <c:pt idx="5">
                  <c:v>16</c:v>
                </c:pt>
                <c:pt idx="6">
                  <c:v>13</c:v>
                </c:pt>
                <c:pt idx="7">
                  <c:v>13</c:v>
                </c:pt>
                <c:pt idx="8">
                  <c:v>17</c:v>
                </c:pt>
                <c:pt idx="9">
                  <c:v>17</c:v>
                </c:pt>
                <c:pt idx="10">
                  <c:v>16</c:v>
                </c:pt>
                <c:pt idx="1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0"/>
        <c:axId val="847165331"/>
        <c:axId val="484746514"/>
      </c:barChart>
      <c:dateAx>
        <c:axId val="847165331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84746514"/>
        <c:crosses val="autoZero"/>
        <c:auto val="1"/>
        <c:lblOffset val="100"/>
        <c:baseTimeUnit val="months"/>
      </c:dateAx>
      <c:valAx>
        <c:axId val="48474651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847165331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29166666666667"/>
          <c:y val="0.0129621446457505"/>
          <c:w val="0.954166666666667"/>
          <c:h val="0.814376196788923"/>
        </c:manualLayout>
      </c:layout>
      <c:barChart>
        <c:barDir val="col"/>
        <c:grouping val="percentStacked"/>
        <c:varyColors val="0"/>
        <c:ser>
          <c:idx val="3"/>
          <c:order val="0"/>
          <c:tx>
            <c:strRef>
              <c:f>'[2018_Relatório de Indicadores da PROEX - UFGD. v.3.1.xls]ações_concluídas'!$B$41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C8BE07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v.3.1.xls]ações_concluídas'!$C$41:$M$41</c:f>
              <c:numCache>
                <c:formatCode>0%</c:formatCode>
                <c:ptCount val="11"/>
                <c:pt idx="0">
                  <c:v>0.4</c:v>
                </c:pt>
                <c:pt idx="1">
                  <c:v>0.444444444444444</c:v>
                </c:pt>
                <c:pt idx="2">
                  <c:v>0.284722222222222</c:v>
                </c:pt>
                <c:pt idx="3">
                  <c:v>0.322981366459627</c:v>
                </c:pt>
                <c:pt idx="4">
                  <c:v>0.351063829787234</c:v>
                </c:pt>
                <c:pt idx="5">
                  <c:v>0.329032258064516</c:v>
                </c:pt>
                <c:pt idx="6">
                  <c:v>0.439759036144578</c:v>
                </c:pt>
                <c:pt idx="7">
                  <c:v>0.357142857142857</c:v>
                </c:pt>
                <c:pt idx="8">
                  <c:v>0.376106194690265</c:v>
                </c:pt>
                <c:pt idx="9">
                  <c:v>0.388535031847134</c:v>
                </c:pt>
                <c:pt idx="10">
                  <c:v>0.258741258741259</c:v>
                </c:pt>
              </c:numCache>
            </c:numRef>
          </c:val>
        </c:ser>
        <c:ser>
          <c:idx val="2"/>
          <c:order val="1"/>
          <c:tx>
            <c:strRef>
              <c:f>'[2018_Relatório de Indicadores da PROEX - UFGD. v.3.1.xls]ações_concluídas'!$B$40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1C981C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v.3.1.xls]ações_concluídas'!$C$40:$M$40</c:f>
              <c:numCache>
                <c:formatCode>0%</c:formatCode>
                <c:ptCount val="11"/>
                <c:pt idx="0">
                  <c:v>0.2</c:v>
                </c:pt>
                <c:pt idx="1">
                  <c:v>0.188888888888889</c:v>
                </c:pt>
                <c:pt idx="2">
                  <c:v>0.111111111111111</c:v>
                </c:pt>
                <c:pt idx="3">
                  <c:v>0.118012422360248</c:v>
                </c:pt>
                <c:pt idx="4">
                  <c:v>0.154255319148936</c:v>
                </c:pt>
                <c:pt idx="5">
                  <c:v>0.103225806451613</c:v>
                </c:pt>
                <c:pt idx="6">
                  <c:v>0.0783132530120482</c:v>
                </c:pt>
                <c:pt idx="7">
                  <c:v>0.0952380952380952</c:v>
                </c:pt>
                <c:pt idx="8">
                  <c:v>0.0663716814159292</c:v>
                </c:pt>
                <c:pt idx="9">
                  <c:v>0.165605095541401</c:v>
                </c:pt>
                <c:pt idx="10">
                  <c:v>0.0594405594405594</c:v>
                </c:pt>
              </c:numCache>
            </c:numRef>
          </c:val>
        </c:ser>
        <c:ser>
          <c:idx val="4"/>
          <c:order val="2"/>
          <c:tx>
            <c:strRef>
              <c:f>'[2018_Relatório de Indicadores da PROEX - UFGD. v.3.1.xls]ações_concluídas'!$B$42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rgbClr val="1D41D5"/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rgbClr val="1D41D5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0449652777777778"/>
                  <c:y val="0.0001360914534567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</c:dLbl>
            <c:dLbl>
              <c:idx val="5"/>
              <c:layout>
                <c:manualLayout>
                  <c:x val="0.0447916666666667"/>
                  <c:y val="0.005579749591725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447916666666667"/>
                  <c:y val="0.00176918889493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v.3.1.xls]ações_concluídas'!$C$42:$M$42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0.0208333333333333</c:v>
                </c:pt>
                <c:pt idx="3">
                  <c:v>0</c:v>
                </c:pt>
                <c:pt idx="4">
                  <c:v>0.00531914893617021</c:v>
                </c:pt>
                <c:pt idx="5">
                  <c:v>0.0258064516129032</c:v>
                </c:pt>
                <c:pt idx="6">
                  <c:v>0.0120481927710843</c:v>
                </c:pt>
                <c:pt idx="7">
                  <c:v>0</c:v>
                </c:pt>
                <c:pt idx="8">
                  <c:v>0.00442477876106195</c:v>
                </c:pt>
                <c:pt idx="9">
                  <c:v>0</c:v>
                </c:pt>
                <c:pt idx="10">
                  <c:v>0.0034965034965035</c:v>
                </c:pt>
              </c:numCache>
            </c:numRef>
          </c:val>
        </c:ser>
        <c:ser>
          <c:idx val="5"/>
          <c:order val="3"/>
          <c:tx>
            <c:strRef>
              <c:f>'[2018_Relatório de Indicadores da PROEX - UFGD. v.3.1.xls]ações_concluídas'!$B$43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v.3.1.xls]ações_concluídas'!$C$43:$M$43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0.00531914893617021</c:v>
                </c:pt>
                <c:pt idx="5">
                  <c:v>0</c:v>
                </c:pt>
                <c:pt idx="6">
                  <c:v>0.00602409638554217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4"/>
          <c:tx>
            <c:strRef>
              <c:f>'[2018_Relatório de Indicadores da PROEX - UFGD. v.3.1.xls]ações_concluídas'!$B$44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v.3.1.xls]ações_concluídas'!$C$44:$M$44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0.00531914893617021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5"/>
          <c:tx>
            <c:strRef>
              <c:f>'[2018_Relatório de Indicadores da PROEX - UFGD. v.3.1.xls]ações_concluídas'!$B$45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0.00210343953770705"/>
                  <c:y val="-3.22482349121351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210343953770705"/>
                  <c:y val="-0.024626209322779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210343953770705"/>
                  <c:y val="-0.010554089709762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46875"/>
                  <c:y val="-0.013602801592784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0258406046229298"/>
                  <c:y val="0.0066544770856463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0631031861312123"/>
                  <c:y val="-0.0175901495162709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v.3.1.xls]ações_concluídas'!$C$45:$M$45</c:f>
              <c:numCache>
                <c:formatCode>0%</c:formatCode>
                <c:ptCount val="11"/>
                <c:pt idx="0">
                  <c:v>0</c:v>
                </c:pt>
                <c:pt idx="1">
                  <c:v>0.0222222222222222</c:v>
                </c:pt>
                <c:pt idx="2">
                  <c:v>0.0416666666666667</c:v>
                </c:pt>
                <c:pt idx="3">
                  <c:v>0.0683229813664596</c:v>
                </c:pt>
                <c:pt idx="4">
                  <c:v>0.0212765957446809</c:v>
                </c:pt>
                <c:pt idx="5">
                  <c:v>0.0709677419354839</c:v>
                </c:pt>
                <c:pt idx="6">
                  <c:v>0.0542168674698795</c:v>
                </c:pt>
                <c:pt idx="7">
                  <c:v>0.00793650793650794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0"/>
          <c:order val="6"/>
          <c:tx>
            <c:strRef>
              <c:f>'[2018_Relatório de Indicadores da PROEX - UFGD. v.3.1.xls]ações_concluídas'!$B$46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EBC28"/>
              </a:solidFill>
            </c:spPr>
          </c:dPt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v.3.1.xls]ações_concluídas'!$C$46:$M$46</c:f>
              <c:numCache>
                <c:formatCode>0%</c:formatCode>
                <c:ptCount val="11"/>
                <c:pt idx="0">
                  <c:v>0.4</c:v>
                </c:pt>
                <c:pt idx="1">
                  <c:v>0.344444444444444</c:v>
                </c:pt>
                <c:pt idx="2">
                  <c:v>0.541666666666667</c:v>
                </c:pt>
                <c:pt idx="3">
                  <c:v>0.490683229813665</c:v>
                </c:pt>
                <c:pt idx="4">
                  <c:v>0.457446808510638</c:v>
                </c:pt>
                <c:pt idx="5">
                  <c:v>0.470967741935484</c:v>
                </c:pt>
                <c:pt idx="6">
                  <c:v>0.409638554216867</c:v>
                </c:pt>
                <c:pt idx="7">
                  <c:v>0.53968253968254</c:v>
                </c:pt>
                <c:pt idx="8">
                  <c:v>0.553097345132743</c:v>
                </c:pt>
                <c:pt idx="9">
                  <c:v>0.445859872611465</c:v>
                </c:pt>
                <c:pt idx="10">
                  <c:v>0.678321678321678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593677807"/>
        <c:axId val="503285033"/>
      </c:barChart>
      <c:catAx>
        <c:axId val="593677807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503285033"/>
        <c:crosses val="autoZero"/>
        <c:auto val="1"/>
        <c:lblAlgn val="ctr"/>
        <c:lblOffset val="100"/>
        <c:noMultiLvlLbl val="0"/>
      </c:catAx>
      <c:valAx>
        <c:axId val="503285033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593677807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0520833333333333"/>
          <c:y val="0.875386654882899"/>
          <c:w val="0.958854166666667"/>
          <c:h val="0.12004713507143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595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5625"/>
          <c:y val="0.0353555600097993"/>
          <c:w val="0.7978125"/>
          <c:h val="0.92928887998040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numFmt formatCode="General" sourceLinked="1"/>
            <c:spPr>
              <a:noFill/>
              <a:ln w="3175"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9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v.3.1.xls]bolsa Cultura_anual'!$D$44:$D$55</c:f>
              <c:strCache>
                <c:ptCount val="12"/>
                <c:pt idx="0">
                  <c:v>FACALE</c:v>
                </c:pt>
                <c:pt idx="1">
                  <c:v>FCH</c:v>
                </c:pt>
                <c:pt idx="2">
                  <c:v>FACET</c:v>
                </c:pt>
                <c:pt idx="3">
                  <c:v>FAED</c:v>
                </c:pt>
                <c:pt idx="4">
                  <c:v>FCBA</c:v>
                </c:pt>
                <c:pt idx="5">
                  <c:v>FCS</c:v>
                </c:pt>
                <c:pt idx="6">
                  <c:v>FAEN</c:v>
                </c:pt>
                <c:pt idx="7">
                  <c:v>FACE</c:v>
                </c:pt>
                <c:pt idx="8">
                  <c:v>FADIR</c:v>
                </c:pt>
                <c:pt idx="9">
                  <c:v>FAIND</c:v>
                </c:pt>
                <c:pt idx="10">
                  <c:v>FCA</c:v>
                </c:pt>
                <c:pt idx="11">
                  <c:v>EAD</c:v>
                </c:pt>
              </c:strCache>
            </c:strRef>
          </c:cat>
          <c:val>
            <c:numRef>
              <c:f>'[2018_Relatório de Indicadores da PROEX - UFGD. v.3.1.xls]bolsa Cultura_anual'!$Q$44:$Q$55</c:f>
              <c:numCache>
                <c:formatCode>General</c:formatCode>
                <c:ptCount val="12"/>
                <c:pt idx="0">
                  <c:v>2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0"/>
        <c:axId val="311312554"/>
        <c:axId val="280572479"/>
      </c:barChart>
      <c:catAx>
        <c:axId val="31131255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80572479"/>
        <c:crosses val="autoZero"/>
        <c:auto val="1"/>
        <c:lblAlgn val="ctr"/>
        <c:lblOffset val="100"/>
        <c:noMultiLvlLbl val="0"/>
      </c:catAx>
      <c:valAx>
        <c:axId val="2805724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11312554"/>
        <c:crosses val="autoZero"/>
        <c:crossBetween val="between"/>
      </c:valAx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0.018018018018018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405405405405405"/>
                  <c:y val="-0.002522067094133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25225225225225"/>
                  <c:y val="0.002522067094133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7027027027027"/>
                  <c:y val="-0.002522067094133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27027027027027"/>
                  <c:y val="-0.0050441341882677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315315315315315"/>
                  <c:y val="-0.0050441341882677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27027027027027"/>
                  <c:y val="0.002522067094133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27027027027027"/>
                  <c:y val="-2.31186812939147e-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247747747747748"/>
                  <c:y val="-0.0075662012824016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9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 w="3175"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9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v.3.1.xls]bolsa Cultura_anual'!$D$63:$D$74</c:f>
              <c:strCache>
                <c:ptCount val="12"/>
                <c:pt idx="0">
                  <c:v>FACALE</c:v>
                </c:pt>
                <c:pt idx="1">
                  <c:v>FCH</c:v>
                </c:pt>
                <c:pt idx="2">
                  <c:v>FACET</c:v>
                </c:pt>
                <c:pt idx="3">
                  <c:v>FAED</c:v>
                </c:pt>
                <c:pt idx="4">
                  <c:v>FCBA</c:v>
                </c:pt>
                <c:pt idx="5">
                  <c:v>FCS</c:v>
                </c:pt>
                <c:pt idx="6">
                  <c:v>FAEN</c:v>
                </c:pt>
                <c:pt idx="7">
                  <c:v>FACE</c:v>
                </c:pt>
                <c:pt idx="8">
                  <c:v>FADIR</c:v>
                </c:pt>
                <c:pt idx="9">
                  <c:v>FAIND</c:v>
                </c:pt>
                <c:pt idx="10">
                  <c:v>FCA</c:v>
                </c:pt>
                <c:pt idx="11">
                  <c:v>EAD</c:v>
                </c:pt>
              </c:strCache>
            </c:strRef>
          </c:cat>
          <c:val>
            <c:numRef>
              <c:f>'[2018_Relatório de Indicadores da PROEX - UFGD. v.3.1.xls]bolsa Cultura_anual'!$Q$63:$Q$74</c:f>
              <c:numCache>
                <c:formatCode>0%</c:formatCode>
                <c:ptCount val="12"/>
                <c:pt idx="0">
                  <c:v>0.133333333333333</c:v>
                </c:pt>
                <c:pt idx="1">
                  <c:v>0.333333333333333</c:v>
                </c:pt>
                <c:pt idx="2">
                  <c:v>0.0666666666666667</c:v>
                </c:pt>
                <c:pt idx="3">
                  <c:v>0.133333333333333</c:v>
                </c:pt>
                <c:pt idx="4">
                  <c:v>0.0666666666666667</c:v>
                </c:pt>
                <c:pt idx="5">
                  <c:v>0.0666666666666667</c:v>
                </c:pt>
                <c:pt idx="6">
                  <c:v>0</c:v>
                </c:pt>
                <c:pt idx="7">
                  <c:v>0.0666666666666667</c:v>
                </c:pt>
                <c:pt idx="8">
                  <c:v>0</c:v>
                </c:pt>
                <c:pt idx="9">
                  <c:v>0.0666666666666667</c:v>
                </c:pt>
                <c:pt idx="10">
                  <c:v>0.0666666666666667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0"/>
        <c:axId val="972982285"/>
        <c:axId val="18388035"/>
      </c:barChart>
      <c:catAx>
        <c:axId val="972982285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8388035"/>
        <c:crosses val="autoZero"/>
        <c:auto val="1"/>
        <c:lblAlgn val="ctr"/>
        <c:lblOffset val="100"/>
        <c:noMultiLvlLbl val="0"/>
      </c:catAx>
      <c:valAx>
        <c:axId val="1838803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972982285"/>
        <c:crosses val="autoZero"/>
        <c:crossBetween val="between"/>
      </c:valAx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354951932784"/>
          <c:y val="0.0280612244897959"/>
          <c:w val="0.682948795601733"/>
          <c:h val="0.94387755102040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1"/>
            <c:spPr>
              <a:noFill/>
              <a:ln w="3175"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PROEX - UFGD. v.3.1.xls]bolsa Cultura_anual'!$D$82:$D$119</c:f>
              <c:strCache>
                <c:ptCount val="38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Ciências Econômicas</c:v>
                </c:pt>
                <c:pt idx="5">
                  <c:v>Engenharia de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Biologicas</c:v>
                </c:pt>
                <c:pt idx="27">
                  <c:v>Ciências Biológicas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</c:v>
                </c:pt>
                <c:pt idx="32">
                  <c:v>Antropologia (Mestrado)</c:v>
                </c:pt>
                <c:pt idx="33">
                  <c:v>Psicologia</c:v>
                </c:pt>
                <c:pt idx="34">
                  <c:v>Medicina</c:v>
                </c:pt>
                <c:pt idx="35">
                  <c:v>Nutrição</c:v>
                </c:pt>
                <c:pt idx="36">
                  <c:v>Entomologia e Conservação da Biodiversidade (Mestrado)</c:v>
                </c:pt>
                <c:pt idx="37">
                  <c:v>Psicologia (Mestrado)</c:v>
                </c:pt>
              </c:strCache>
            </c:strRef>
          </c:cat>
          <c:val>
            <c:numRef>
              <c:f>'[2018_Relatório de Indicadores da PROEX - UFGD. v.3.1.xls]bolsa Cultura_anual'!$Q$82:$Q$119</c:f>
              <c:numCache>
                <c:formatCode>General</c:formatCode>
                <c:ptCount val="3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</c:v>
                </c:pt>
                <c:pt idx="36">
                  <c:v>1</c:v>
                </c:pt>
                <c:pt idx="3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0"/>
        <c:axId val="438737080"/>
        <c:axId val="475225485"/>
      </c:barChart>
      <c:catAx>
        <c:axId val="4387370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75225485"/>
        <c:crosses val="autoZero"/>
        <c:auto val="1"/>
        <c:lblAlgn val="ctr"/>
        <c:lblOffset val="100"/>
        <c:noMultiLvlLbl val="0"/>
      </c:catAx>
      <c:valAx>
        <c:axId val="47522548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38737080"/>
        <c:crosses val="autoZero"/>
        <c:crossBetween val="between"/>
      </c:valAx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123246341831"/>
          <c:y val="0.0597782420054636"/>
          <c:w val="0.792351184190677"/>
          <c:h val="0.861063795596979"/>
        </c:manualLayout>
      </c:layout>
      <c:lineChart>
        <c:grouping val="standard"/>
        <c:varyColors val="0"/>
        <c:ser>
          <c:idx val="0"/>
          <c:order val="0"/>
          <c:tx>
            <c:strRef>
              <c:f>'[2018_Relatório de Indicadores da PROEX - UFGD. v.3.1.xls]bolsa Cultura_mês'!$D$31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'[2018_Relatório de Indicadores da PROEX - UFGD. v.3.1.xls]bolsa Cultura_mês'!$E$18:$P$18</c:f>
              <c:numCache>
                <c:formatCode>mmm/yy</c:formatCode>
                <c:ptCount val="12"/>
                <c:pt idx="0" c:formatCode="mmm/yy">
                  <c:v>43101</c:v>
                </c:pt>
                <c:pt idx="1" c:formatCode="mmm/yy">
                  <c:v>43132</c:v>
                </c:pt>
                <c:pt idx="2" c:formatCode="mmm/yy">
                  <c:v>43160</c:v>
                </c:pt>
                <c:pt idx="3" c:formatCode="mmm/yy">
                  <c:v>43191</c:v>
                </c:pt>
                <c:pt idx="4" c:formatCode="mmm/yy">
                  <c:v>43221</c:v>
                </c:pt>
                <c:pt idx="5" c:formatCode="mmm/yy">
                  <c:v>43252</c:v>
                </c:pt>
                <c:pt idx="6" c:formatCode="mmm/yy">
                  <c:v>43282</c:v>
                </c:pt>
                <c:pt idx="7" c:formatCode="mmm/yy">
                  <c:v>43313</c:v>
                </c:pt>
                <c:pt idx="8" c:formatCode="mmm/yy">
                  <c:v>43344</c:v>
                </c:pt>
                <c:pt idx="9" c:formatCode="mmm/yy">
                  <c:v>43374</c:v>
                </c:pt>
                <c:pt idx="10" c:formatCode="mmm/yy">
                  <c:v>43405</c:v>
                </c:pt>
                <c:pt idx="11" c:formatCode="mmm/yy">
                  <c:v>43435</c:v>
                </c:pt>
              </c:numCache>
            </c:numRef>
          </c:cat>
          <c:val>
            <c:numRef>
              <c:f>'[2018_Relatório de Indicadores da PROEX - UFGD. v.3.1.xls]bolsa Cultura_mês'!$E$51:$P$51</c:f>
              <c:numCache>
                <c:formatCode>"R$"#,##0.00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6400</c:v>
                </c:pt>
                <c:pt idx="4">
                  <c:v>6400</c:v>
                </c:pt>
                <c:pt idx="5">
                  <c:v>6400</c:v>
                </c:pt>
                <c:pt idx="6">
                  <c:v>6400</c:v>
                </c:pt>
                <c:pt idx="7">
                  <c:v>5200</c:v>
                </c:pt>
                <c:pt idx="8">
                  <c:v>6800</c:v>
                </c:pt>
                <c:pt idx="9">
                  <c:v>6800</c:v>
                </c:pt>
                <c:pt idx="10">
                  <c:v>6400</c:v>
                </c:pt>
                <c:pt idx="11">
                  <c:v>6000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974200177"/>
        <c:axId val="498177740"/>
      </c:lineChart>
      <c:dateAx>
        <c:axId val="974200177"/>
        <c:scaling>
          <c:orientation val="minMax"/>
        </c:scaling>
        <c:delete val="1"/>
        <c:axPos val="b"/>
        <c:numFmt formatCode="mmm\-yy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98177740"/>
        <c:crosses val="autoZero"/>
        <c:auto val="1"/>
        <c:lblOffset val="100"/>
        <c:baseTimeUnit val="months"/>
      </c:dateAx>
      <c:valAx>
        <c:axId val="498177740"/>
        <c:scaling>
          <c:orientation val="minMax"/>
        </c:scaling>
        <c:delete val="0"/>
        <c:axPos val="l"/>
        <c:majorGridlines/>
        <c:numFmt formatCode="&quot;R$&quot;#,##0.00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974200177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979542719615"/>
          <c:y val="0.0490196078431373"/>
          <c:w val="0.838357400722022"/>
          <c:h val="0.795499839279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'[2018_Relatório de Indicadores da PROEX - UFGD. v.3.1.xls]bolsa Cultura_mês'!$D$31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v.3.1.xls]bolsa_eixo habilidades'!$E$104:$P$104</c:f>
              <c:numCache>
                <c:formatCode>mmm/yy</c:formatCode>
                <c:ptCount val="12"/>
                <c:pt idx="0" c:formatCode="mmm/yy">
                  <c:v>43101</c:v>
                </c:pt>
                <c:pt idx="1" c:formatCode="mmm/yy">
                  <c:v>43132</c:v>
                </c:pt>
                <c:pt idx="2" c:formatCode="mmm/yy">
                  <c:v>43160</c:v>
                </c:pt>
                <c:pt idx="3" c:formatCode="mmm/yy">
                  <c:v>43191</c:v>
                </c:pt>
                <c:pt idx="4" c:formatCode="mmm/yy">
                  <c:v>43221</c:v>
                </c:pt>
                <c:pt idx="5" c:formatCode="mmm/yy">
                  <c:v>43252</c:v>
                </c:pt>
                <c:pt idx="6" c:formatCode="mmm/yy">
                  <c:v>43282</c:v>
                </c:pt>
                <c:pt idx="7" c:formatCode="mmm/yy">
                  <c:v>43313</c:v>
                </c:pt>
                <c:pt idx="8" c:formatCode="mmm/yy">
                  <c:v>43344</c:v>
                </c:pt>
                <c:pt idx="9" c:formatCode="mmm/yy">
                  <c:v>43374</c:v>
                </c:pt>
                <c:pt idx="10" c:formatCode="mmm/yy">
                  <c:v>43405</c:v>
                </c:pt>
                <c:pt idx="11" c:formatCode="mmm/yy">
                  <c:v>43435</c:v>
                </c:pt>
              </c:numCache>
            </c:numRef>
          </c:cat>
          <c:val>
            <c:numRef>
              <c:f>'[2018_Relatório de Indicadores da PROEX - UFGD. v.3.1.xls]bolsa Cultura_mês'!$E$31:$P$31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16</c:v>
                </c:pt>
                <c:pt idx="5">
                  <c:v>16</c:v>
                </c:pt>
                <c:pt idx="6">
                  <c:v>13</c:v>
                </c:pt>
                <c:pt idx="7">
                  <c:v>13</c:v>
                </c:pt>
                <c:pt idx="8">
                  <c:v>17</c:v>
                </c:pt>
                <c:pt idx="9">
                  <c:v>17</c:v>
                </c:pt>
                <c:pt idx="10">
                  <c:v>16</c:v>
                </c:pt>
                <c:pt idx="1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0"/>
        <c:axId val="344723578"/>
        <c:axId val="457964810"/>
      </c:barChart>
      <c:dateAx>
        <c:axId val="344723578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5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57964810"/>
        <c:crosses val="autoZero"/>
        <c:auto val="1"/>
        <c:lblOffset val="100"/>
        <c:baseTimeUnit val="months"/>
      </c:dateAx>
      <c:valAx>
        <c:axId val="45796481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4472357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689095824572"/>
          <c:y val="0.0597850095714917"/>
          <c:w val="0.792805046560529"/>
          <c:h val="0.798026800176704"/>
        </c:manualLayout>
      </c:layout>
      <c:lineChart>
        <c:grouping val="standard"/>
        <c:varyColors val="0"/>
        <c:ser>
          <c:idx val="0"/>
          <c:order val="0"/>
          <c:tx>
            <c:strRef>
              <c:f>'[2018_Relatório de Indicadores da PROEX - UFGD. v.3.1.xls]bolsa formador_eixo línguas_mês'!$D$48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'[2018_Relatório de Indicadores da PROEX - UFGD. v.3.1.xls]bolsa formador_eixo línguas_mês'!$E$35:$Q$35</c:f>
              <c:strCache>
                <c:ptCount val="13"/>
                <c:pt idx="0" c:formatCode="mmm/yy">
                  <c:v>jan/18</c:v>
                </c:pt>
                <c:pt idx="1" c:formatCode="mmm/yy">
                  <c:v>fev/18</c:v>
                </c:pt>
                <c:pt idx="2" c:formatCode="mmm/yy">
                  <c:v>mar/18</c:v>
                </c:pt>
                <c:pt idx="3" c:formatCode="mmm/yy">
                  <c:v>abr/18</c:v>
                </c:pt>
                <c:pt idx="4" c:formatCode="mmm/yy">
                  <c:v>mai/18</c:v>
                </c:pt>
                <c:pt idx="5" c:formatCode="mmm/yy">
                  <c:v>jun/18</c:v>
                </c:pt>
                <c:pt idx="6" c:formatCode="mmm/yy">
                  <c:v>jul/18</c:v>
                </c:pt>
                <c:pt idx="7" c:formatCode="mmm/yy">
                  <c:v>ago/18</c:v>
                </c:pt>
                <c:pt idx="8" c:formatCode="mmm/yy">
                  <c:v>set/18</c:v>
                </c:pt>
                <c:pt idx="9" c:formatCode="mmm/yy">
                  <c:v>out/18</c:v>
                </c:pt>
                <c:pt idx="10" c:formatCode="mmm/yy">
                  <c:v>nov/18</c:v>
                </c:pt>
                <c:pt idx="11" c:formatCode="mmm/yy">
                  <c:v>dez/18</c:v>
                </c:pt>
                <c:pt idx="12" c:formatCode="mmm/yy">
                  <c:v>Total Geral</c:v>
                </c:pt>
              </c:strCache>
            </c:strRef>
          </c:cat>
          <c:val>
            <c:numRef>
              <c:f>'[2018_Relatório de Indicadores da PROEX - UFGD. v.3.1.xls]bolsa formador_eixo línguas_mês'!$E$48:$P$48</c:f>
              <c:numCache>
                <c:formatCode>"R$"#,##0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11200</c:v>
                </c:pt>
                <c:pt idx="3">
                  <c:v>11200</c:v>
                </c:pt>
                <c:pt idx="4">
                  <c:v>11200</c:v>
                </c:pt>
                <c:pt idx="5">
                  <c:v>10500</c:v>
                </c:pt>
                <c:pt idx="6">
                  <c:v>10500</c:v>
                </c:pt>
                <c:pt idx="7">
                  <c:v>11200</c:v>
                </c:pt>
                <c:pt idx="8">
                  <c:v>11200</c:v>
                </c:pt>
                <c:pt idx="9">
                  <c:v>11200</c:v>
                </c:pt>
                <c:pt idx="10">
                  <c:v>11200</c:v>
                </c:pt>
                <c:pt idx="11">
                  <c:v>11200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371355920"/>
        <c:axId val="304386434"/>
      </c:lineChart>
      <c:catAx>
        <c:axId val="371355920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04386434"/>
        <c:crosses val="autoZero"/>
        <c:auto val="1"/>
        <c:lblAlgn val="ctr"/>
        <c:lblOffset val="100"/>
        <c:noMultiLvlLbl val="0"/>
      </c:catAx>
      <c:valAx>
        <c:axId val="304386434"/>
        <c:scaling>
          <c:orientation val="minMax"/>
        </c:scaling>
        <c:delete val="0"/>
        <c:axPos val="l"/>
        <c:majorGridlines/>
        <c:numFmt formatCode="&quot;R$&quot;#,##0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371355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365973072215"/>
          <c:y val="0.0503309219639834"/>
          <c:w val="0.842044063647491"/>
          <c:h val="0.768939510543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'[2018_Relatório de Indicadores da PROEX - UFGD. v.3.1.xls]bolsa formador_eixo línguas_mês'!$D$29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v.3.1.xls]bolsa formador_eixo línguas_mês'!$E$16:$P$16</c:f>
              <c:numCache>
                <c:formatCode>mmm/yy</c:formatCode>
                <c:ptCount val="12"/>
                <c:pt idx="0" c:formatCode="mmm/yy">
                  <c:v>43101</c:v>
                </c:pt>
                <c:pt idx="1" c:formatCode="mmm/yy">
                  <c:v>43132</c:v>
                </c:pt>
                <c:pt idx="2" c:formatCode="mmm/yy">
                  <c:v>43160</c:v>
                </c:pt>
                <c:pt idx="3" c:formatCode="mmm/yy">
                  <c:v>43191</c:v>
                </c:pt>
                <c:pt idx="4" c:formatCode="mmm/yy">
                  <c:v>43221</c:v>
                </c:pt>
                <c:pt idx="5" c:formatCode="mmm/yy">
                  <c:v>43252</c:v>
                </c:pt>
                <c:pt idx="6" c:formatCode="mmm/yy">
                  <c:v>43282</c:v>
                </c:pt>
                <c:pt idx="7" c:formatCode="mmm/yy">
                  <c:v>43313</c:v>
                </c:pt>
                <c:pt idx="8" c:formatCode="mmm/yy">
                  <c:v>43344</c:v>
                </c:pt>
                <c:pt idx="9" c:formatCode="mmm/yy">
                  <c:v>43374</c:v>
                </c:pt>
                <c:pt idx="10" c:formatCode="mmm/yy">
                  <c:v>43405</c:v>
                </c:pt>
                <c:pt idx="11" c:formatCode="mmm/yy">
                  <c:v>43435</c:v>
                </c:pt>
              </c:numCache>
            </c:numRef>
          </c:cat>
          <c:val>
            <c:numRef>
              <c:f>'[2018_Relatório de Indicadores da PROEX - UFGD. v.3.1.xls]bolsa formador_eixo línguas_mês'!$E$29:$P$29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16</c:v>
                </c:pt>
                <c:pt idx="4">
                  <c:v>16</c:v>
                </c:pt>
                <c:pt idx="5">
                  <c:v>16</c:v>
                </c:pt>
                <c:pt idx="6">
                  <c:v>15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0"/>
        <c:axId val="903097192"/>
        <c:axId val="678748750"/>
      </c:barChart>
      <c:dateAx>
        <c:axId val="903097192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78748750"/>
        <c:crosses val="autoZero"/>
        <c:auto val="1"/>
        <c:lblOffset val="100"/>
        <c:baseTimeUnit val="months"/>
      </c:dateAx>
      <c:valAx>
        <c:axId val="67874875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903097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8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99518395564877"/>
          <c:y val="0.139669870181439"/>
          <c:w val="0.881274298959947"/>
          <c:h val="0.6820123538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'[2018_Relatório de Indicadores da PROEX - UFGD. v.3.1.xls]bolsa f_eixo línguas_anual'!$D$29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v.3.1.xls]bolsa f_eixo línguas_anual'!$E$35:$F$35</c:f>
              <c:numCache>
                <c:formatCode>0</c:formatCode>
                <c:ptCount val="2"/>
                <c:pt idx="0" c:formatCode="0">
                  <c:v>2017</c:v>
                </c:pt>
                <c:pt idx="1" c:formatCode="0">
                  <c:v>2018</c:v>
                </c:pt>
              </c:numCache>
            </c:numRef>
          </c:cat>
          <c:val>
            <c:numRef>
              <c:f>'[2018_Relatório de Indicadores da PROEX - UFGD. v.3.1.xls]bolsa f_eixo línguas_anual'!$E$29:$F$29</c:f>
              <c:numCache>
                <c:formatCode>General</c:formatCode>
                <c:ptCount val="2"/>
                <c:pt idx="0">
                  <c:v>12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0"/>
        <c:axId val="646451296"/>
        <c:axId val="10518747"/>
      </c:barChart>
      <c:catAx>
        <c:axId val="64645129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0518747"/>
        <c:crosses val="autoZero"/>
        <c:auto val="1"/>
        <c:lblAlgn val="ctr"/>
        <c:lblOffset val="100"/>
        <c:noMultiLvlLbl val="0"/>
      </c:catAx>
      <c:valAx>
        <c:axId val="10518747"/>
        <c:scaling>
          <c:orientation val="minMax"/>
          <c:max val="40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464512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noFill/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99518395564877"/>
          <c:y val="0.101638550940856"/>
          <c:w val="0.881274298959947"/>
          <c:h val="0.7057522819540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'[2018_Relatório de Indicadores da PROEX - UFGD. v.3.1.xls]bolsa f_eixo línguas_anual'!$D$29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v.3.1.xls]bolsa f_eixo línguas_anual'!$E$35:$F$35</c:f>
              <c:numCache>
                <c:formatCode>0</c:formatCode>
                <c:ptCount val="2"/>
                <c:pt idx="0" c:formatCode="0">
                  <c:v>2017</c:v>
                </c:pt>
                <c:pt idx="1" c:formatCode="0">
                  <c:v>2018</c:v>
                </c:pt>
              </c:numCache>
            </c:numRef>
          </c:cat>
          <c:val>
            <c:numRef>
              <c:f>'[2018_Relatório de Indicadores da PROEX - UFGD. v.3.1.xls]bolsa f_eixo línguas_anual'!$E$48:$F$48</c:f>
              <c:numCache>
                <c:formatCode>"R$"#,##0</c:formatCode>
                <c:ptCount val="2"/>
                <c:pt idx="0">
                  <c:v>83196.66</c:v>
                </c:pt>
                <c:pt idx="1">
                  <c:v>110600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0"/>
        <c:axId val="69983696"/>
        <c:axId val="943118946"/>
      </c:barChart>
      <c:catAx>
        <c:axId val="6998369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943118946"/>
        <c:crosses val="autoZero"/>
        <c:auto val="1"/>
        <c:lblAlgn val="ctr"/>
        <c:lblOffset val="100"/>
        <c:noMultiLvlLbl val="0"/>
      </c:catAx>
      <c:valAx>
        <c:axId val="943118946"/>
        <c:scaling>
          <c:orientation val="minMax"/>
        </c:scaling>
        <c:delete val="1"/>
        <c:axPos val="l"/>
        <c:numFmt formatCode="&quot;R$&quot;#,##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9983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noFill/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257564118093"/>
          <c:y val="0.0552335445755939"/>
          <c:w val="0.797130666706624"/>
          <c:h val="0.808045478302265"/>
        </c:manualLayout>
      </c:layout>
      <c:lineChart>
        <c:grouping val="standard"/>
        <c:varyColors val="0"/>
        <c:ser>
          <c:idx val="1"/>
          <c:order val="0"/>
          <c:tx>
            <c:strRef>
              <c:f>'[2018_Relatório de Indicadores da PROEX - UFGD. v.3.1.xls]Recursos'!$C$17</c:f>
              <c:strCache>
                <c:ptCount val="1"/>
                <c:pt idx="0">
                  <c:v>Ações de Extensão e Cultura</c:v>
                </c:pt>
              </c:strCache>
            </c:strRef>
          </c:tx>
          <c:spPr>
            <a:ln w="47625" cap="rnd" cmpd="sng" algn="ctr">
              <a:solidFill>
                <a:schemeClr val="accent2">
                  <a:lumMod val="75000"/>
                </a:schemeClr>
              </a:solidFill>
              <a:prstDash val="solid"/>
              <a:round/>
            </a:ln>
          </c:spPr>
          <c:marker>
            <c:symbol val="none"/>
          </c:marker>
          <c:dLbls>
            <c:delete val="1"/>
          </c:dLbls>
          <c:cat>
            <c:numRef>
              <c:f>'[2018_Relatório de Indicadores da PROEX - UFGD. v.3.1.xls]Recursos'!$D$16:$P$16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'[2018_Relatório de Indicadores da PROEX - UFGD. v.3.1.xls]Recursos'!$D$17:$P$17</c:f>
              <c:numCache>
                <c:formatCode>"R$"\ #,##0</c:formatCode>
                <c:ptCount val="13"/>
                <c:pt idx="0">
                  <c:v>50000</c:v>
                </c:pt>
                <c:pt idx="1">
                  <c:v>70000</c:v>
                </c:pt>
                <c:pt idx="2">
                  <c:v>110000</c:v>
                </c:pt>
                <c:pt idx="3">
                  <c:v>240000</c:v>
                </c:pt>
                <c:pt idx="4">
                  <c:v>300000</c:v>
                </c:pt>
                <c:pt idx="5">
                  <c:v>400000</c:v>
                </c:pt>
                <c:pt idx="6">
                  <c:v>427000</c:v>
                </c:pt>
                <c:pt idx="7">
                  <c:v>544000</c:v>
                </c:pt>
                <c:pt idx="8">
                  <c:v>600000</c:v>
                </c:pt>
                <c:pt idx="9">
                  <c:v>980800</c:v>
                </c:pt>
                <c:pt idx="10">
                  <c:v>979086</c:v>
                </c:pt>
                <c:pt idx="11">
                  <c:v>731144.15</c:v>
                </c:pt>
                <c:pt idx="12">
                  <c:v>979653.91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580597028"/>
        <c:axId val="975606119"/>
      </c:lineChart>
      <c:catAx>
        <c:axId val="5805970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975606119"/>
        <c:crosses val="autoZero"/>
        <c:auto val="1"/>
        <c:lblAlgn val="ctr"/>
        <c:lblOffset val="100"/>
        <c:noMultiLvlLbl val="0"/>
      </c:catAx>
      <c:valAx>
        <c:axId val="975606119"/>
        <c:scaling>
          <c:orientation val="minMax"/>
        </c:scaling>
        <c:delete val="0"/>
        <c:axPos val="l"/>
        <c:majorGridlines/>
        <c:numFmt formatCode="&quot;R$&quot;\ #,##0" sourceLinked="1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5805970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29166666666667"/>
          <c:y val="0.0388148531504722"/>
          <c:w val="0.954166666666667"/>
          <c:h val="0.80796998318023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'[2018_Relatório de Indicadores da PROEX - UFGD. v.3.1.xls]ações_andamento'!$B$46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FEBC28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0.001055408970976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v.3.1.xls]ações_andamento'!$C$46:$L$46</c:f>
              <c:numCache>
                <c:formatCode>0%</c:formatCode>
                <c:ptCount val="10"/>
                <c:pt idx="0">
                  <c:v>0.166666666666667</c:v>
                </c:pt>
                <c:pt idx="1">
                  <c:v>0.206896551724138</c:v>
                </c:pt>
                <c:pt idx="2">
                  <c:v>0.111111111111111</c:v>
                </c:pt>
                <c:pt idx="3">
                  <c:v>0.105263157894737</c:v>
                </c:pt>
                <c:pt idx="4">
                  <c:v>0.0769230769230769</c:v>
                </c:pt>
                <c:pt idx="5">
                  <c:v>0.0175438596491228</c:v>
                </c:pt>
                <c:pt idx="6">
                  <c:v>0.0144927536231884</c:v>
                </c:pt>
                <c:pt idx="7">
                  <c:v>0</c:v>
                </c:pt>
                <c:pt idx="8">
                  <c:v>0</c:v>
                </c:pt>
                <c:pt idx="9">
                  <c:v>0.00925925925925926</c:v>
                </c:pt>
              </c:numCache>
            </c:numRef>
          </c:val>
        </c:ser>
        <c:ser>
          <c:idx val="3"/>
          <c:order val="1"/>
          <c:tx>
            <c:strRef>
              <c:f>'[2018_Relatório de Indicadores da PROEX - UFGD. v.3.1.xls]ações_andamento'!$B$41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C8BE07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v.3.1.xls]ações_andamento'!$C$41:$M$41</c:f>
              <c:numCache>
                <c:formatCode>0%</c:formatCode>
                <c:ptCount val="11"/>
                <c:pt idx="0">
                  <c:v>0.166666666666667</c:v>
                </c:pt>
                <c:pt idx="1">
                  <c:v>0.655172413793103</c:v>
                </c:pt>
                <c:pt idx="2">
                  <c:v>0.583333333333333</c:v>
                </c:pt>
                <c:pt idx="3">
                  <c:v>0.552631578947368</c:v>
                </c:pt>
                <c:pt idx="4">
                  <c:v>0.769230769230769</c:v>
                </c:pt>
                <c:pt idx="5">
                  <c:v>0.771929824561403</c:v>
                </c:pt>
                <c:pt idx="6">
                  <c:v>0.840579710144927</c:v>
                </c:pt>
                <c:pt idx="7">
                  <c:v>0.830769230769231</c:v>
                </c:pt>
                <c:pt idx="8">
                  <c:v>0.868421052631579</c:v>
                </c:pt>
                <c:pt idx="9">
                  <c:v>0.944444444444444</c:v>
                </c:pt>
                <c:pt idx="10">
                  <c:v>0.767857142857143</c:v>
                </c:pt>
              </c:numCache>
            </c:numRef>
          </c:val>
        </c:ser>
        <c:ser>
          <c:idx val="4"/>
          <c:order val="2"/>
          <c:tx>
            <c:strRef>
              <c:f>'[2018_Relatório de Indicadores da PROEX - UFGD. v.3.1.xls]ações_andamento'!$B$40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rgbClr val="00B050"/>
              </a:solidFill>
            </c:spPr>
          </c:dPt>
          <c:dLbls>
            <c:dLbl>
              <c:idx val="4"/>
              <c:layout>
                <c:manualLayout>
                  <c:x val="0.00208986415882968"/>
                  <c:y val="0.014084507042253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v.3.1.xls]ações_andamento'!$C$40:$M$40</c:f>
              <c:numCache>
                <c:formatCode>0%</c:formatCode>
                <c:ptCount val="11"/>
                <c:pt idx="0">
                  <c:v>0.666666666666667</c:v>
                </c:pt>
                <c:pt idx="1">
                  <c:v>0.0344827586206897</c:v>
                </c:pt>
                <c:pt idx="2">
                  <c:v>0.166666666666667</c:v>
                </c:pt>
                <c:pt idx="3">
                  <c:v>0.131578947368421</c:v>
                </c:pt>
                <c:pt idx="4">
                  <c:v>0.0512820512820513</c:v>
                </c:pt>
                <c:pt idx="5">
                  <c:v>0.175438596491228</c:v>
                </c:pt>
                <c:pt idx="6">
                  <c:v>0.115942028985507</c:v>
                </c:pt>
                <c:pt idx="7">
                  <c:v>0.107692307692308</c:v>
                </c:pt>
                <c:pt idx="8">
                  <c:v>0.0789473684210526</c:v>
                </c:pt>
                <c:pt idx="9">
                  <c:v>0.0277777777777778</c:v>
                </c:pt>
                <c:pt idx="10">
                  <c:v>0.107142857142857</c:v>
                </c:pt>
              </c:numCache>
            </c:numRef>
          </c:val>
        </c:ser>
        <c:ser>
          <c:idx val="5"/>
          <c:order val="3"/>
          <c:tx>
            <c:strRef>
              <c:f>'[2018_Relatório de Indicadores da PROEX - UFGD. v.3.1.xls]ações_andamento'!$B$45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0606060606060606"/>
                  <c:y val="-0.049295774647887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0"/>
                  <c:y val="0.7297090352220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v.3.1.xls]ações_andamento'!$C$45:$M$45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4"/>
          <c:tx>
            <c:strRef>
              <c:f>'[2018_Relatório de Indicadores da PROEX - UFGD. v.3.1.xls]ações_andamento'!$B$42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rgbClr val="1552D1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0.00608126900967319"/>
                  <c:y val="0.0048702450926028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778548449468895"/>
                  <c:y val="0.009883276034157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433205982236155"/>
                  <c:y val="-0.0016356433650396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0232800262653083"/>
                  <c:y val="-0.019630072981844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0243055555555556"/>
                  <c:y val="0.00235459893455139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0225694444444444"/>
                  <c:y val="-0.01813519328141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v.3.1.xls]ações_andamento'!$C$42:$M$42</c:f>
              <c:numCache>
                <c:formatCode>0%</c:formatCode>
                <c:ptCount val="11"/>
                <c:pt idx="0">
                  <c:v>0</c:v>
                </c:pt>
                <c:pt idx="1">
                  <c:v>0.103448275862069</c:v>
                </c:pt>
                <c:pt idx="2">
                  <c:v>0.138888888888889</c:v>
                </c:pt>
                <c:pt idx="3">
                  <c:v>0.157894736842105</c:v>
                </c:pt>
                <c:pt idx="4">
                  <c:v>0.0256410256410256</c:v>
                </c:pt>
                <c:pt idx="5">
                  <c:v>0.0175438596491228</c:v>
                </c:pt>
                <c:pt idx="6">
                  <c:v>0.0289855072463768</c:v>
                </c:pt>
                <c:pt idx="7">
                  <c:v>0.0461538461538462</c:v>
                </c:pt>
                <c:pt idx="8">
                  <c:v>0.0526315789473684</c:v>
                </c:pt>
                <c:pt idx="9">
                  <c:v>0.0185185185185185</c:v>
                </c:pt>
                <c:pt idx="10">
                  <c:v>0.0892857142857143</c:v>
                </c:pt>
              </c:numCache>
            </c:numRef>
          </c:val>
        </c:ser>
        <c:ser>
          <c:idx val="7"/>
          <c:order val="5"/>
          <c:tx>
            <c:strRef>
              <c:f>'[2018_Relatório de Indicadores da PROEX - UFGD. v.3.1.xls]ações_andamento'!$B$43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-0.0564263322884013"/>
                  <c:y val="-0.014084507042253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502312847426773"/>
                  <c:y val="-0.017605662089072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417972831765935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250783699059561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0.0177931301349981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377293270626412"/>
                  <c:y val="-0.014075166725531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v.3.1.xls]ações_andamento'!$C$43:$M$43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0.0263157894736842</c:v>
                </c:pt>
                <c:pt idx="4">
                  <c:v>0.0256410256410256</c:v>
                </c:pt>
                <c:pt idx="5">
                  <c:v>0.0175438596491228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0"/>
          <c:order val="6"/>
          <c:tx>
            <c:strRef>
              <c:f>'[2018_Relatório de Indicadores da PROEX - UFGD. v.3.1.xls]ações_andamento'!$B$44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0.0752351097178683"/>
                  <c:y val="-0.018944770988133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05496778126088"/>
                  <c:y val="-0.0181384880180061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442378350254023"/>
                  <c:y val="0.0092707013206462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491335771508186"/>
                  <c:y val="-0.0036902790667539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243055555555556"/>
                  <c:y val="0.00023563072372572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0.0020805469839932"/>
                  <c:y val="-0.010698878459609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v.3.1.xls]ações_concluídas'!$C$39:$M$39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v.3.1.xls]ações_andamento'!$C$44:$M$44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0.0263157894736842</c:v>
                </c:pt>
                <c:pt idx="4">
                  <c:v>0.0512820512820513</c:v>
                </c:pt>
                <c:pt idx="5">
                  <c:v>0</c:v>
                </c:pt>
                <c:pt idx="6">
                  <c:v>0</c:v>
                </c:pt>
                <c:pt idx="7">
                  <c:v>0.0153846153846154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6260492"/>
        <c:axId val="647783432"/>
      </c:barChart>
      <c:catAx>
        <c:axId val="1162604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647783432"/>
        <c:crosses val="autoZero"/>
        <c:auto val="1"/>
        <c:lblAlgn val="ctr"/>
        <c:lblOffset val="100"/>
        <c:noMultiLvlLbl val="0"/>
      </c:catAx>
      <c:valAx>
        <c:axId val="6477834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1626049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00520833333333333"/>
          <c:y val="0.901280890153966"/>
          <c:w val="0.986284722222222"/>
          <c:h val="0.0943200931556476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65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'[2018_Relatório de Indicadores da PROEX - UFGD. v.3.1.xls]Oficinas_Cultura'!$D$16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v.3.1.xls]Oficinas_Cultura'!$D$17:$D$23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'[2018_Relatório de Indicadores da PROEX - UFGD. v.3.1.xls]Oficinas_Cultura'!$E$17:$E$23</c:f>
              <c:numCache>
                <c:formatCode>General</c:formatCode>
                <c:ptCount val="7"/>
                <c:pt idx="0">
                  <c:v>12</c:v>
                </c:pt>
                <c:pt idx="1">
                  <c:v>46</c:v>
                </c:pt>
                <c:pt idx="2">
                  <c:v>46</c:v>
                </c:pt>
                <c:pt idx="3">
                  <c:v>36</c:v>
                </c:pt>
                <c:pt idx="4">
                  <c:v>73</c:v>
                </c:pt>
                <c:pt idx="5">
                  <c:v>59</c:v>
                </c:pt>
                <c:pt idx="6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0"/>
        <c:axId val="714720672"/>
        <c:axId val="481640322"/>
      </c:barChart>
      <c:catAx>
        <c:axId val="714720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481640322"/>
        <c:crosses val="autoZero"/>
        <c:auto val="1"/>
        <c:lblAlgn val="ctr"/>
        <c:lblOffset val="100"/>
        <c:noMultiLvlLbl val="0"/>
      </c:catAx>
      <c:valAx>
        <c:axId val="481640322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 cap="flat" cmpd="sng" algn="ctr">
            <a:noFill/>
            <a:prstDash val="solid"/>
            <a:round/>
          </a:ln>
        </c:spPr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FFFFFF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7147206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noFill/>
        <a:ln w="3175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29166666666667"/>
          <c:y val="0.0387004918457158"/>
          <c:w val="0.954166666666667"/>
          <c:h val="0.811648977478644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'[2018_Relatório de Indicadores da PROEX - UFGD. v.3.1.xls]ações_aprovadas'!$B$40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FEBC28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v.3.1.xls]ações_aprovadas'!$C$40:$M$40</c:f>
              <c:numCache>
                <c:formatCode>0%</c:formatCode>
                <c:ptCount val="11"/>
                <c:pt idx="0">
                  <c:v>0.272727272727273</c:v>
                </c:pt>
                <c:pt idx="1">
                  <c:v>0.433628318584071</c:v>
                </c:pt>
                <c:pt idx="2">
                  <c:v>0.526666666666667</c:v>
                </c:pt>
                <c:pt idx="3">
                  <c:v>0.481707317073171</c:v>
                </c:pt>
                <c:pt idx="4">
                  <c:v>0.502645502645503</c:v>
                </c:pt>
                <c:pt idx="5">
                  <c:v>0.502890173410405</c:v>
                </c:pt>
                <c:pt idx="6">
                  <c:v>0.463276836158192</c:v>
                </c:pt>
                <c:pt idx="7">
                  <c:v>0.520661157024793</c:v>
                </c:pt>
                <c:pt idx="8">
                  <c:v>0.527363184079602</c:v>
                </c:pt>
                <c:pt idx="9">
                  <c:v>0.609649122807018</c:v>
                </c:pt>
                <c:pt idx="10">
                  <c:v>0.581196581196581</c:v>
                </c:pt>
              </c:numCache>
            </c:numRef>
          </c:val>
        </c:ser>
        <c:ser>
          <c:idx val="3"/>
          <c:order val="1"/>
          <c:tx>
            <c:strRef>
              <c:f>'[2018_Relatório de Indicadores da PROEX - UFGD. v.3.1.xls]ações_aprovadas'!$B$41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B0BC00"/>
            </a:solidFill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v.3.1.xls]ações_aprovadas'!$C$41:$M$41</c:f>
              <c:numCache>
                <c:formatCode>0%</c:formatCode>
                <c:ptCount val="11"/>
                <c:pt idx="0">
                  <c:v>0.545454545454545</c:v>
                </c:pt>
                <c:pt idx="1">
                  <c:v>0.327433628318584</c:v>
                </c:pt>
                <c:pt idx="2">
                  <c:v>0.306666666666667</c:v>
                </c:pt>
                <c:pt idx="3">
                  <c:v>0.310975609756098</c:v>
                </c:pt>
                <c:pt idx="4">
                  <c:v>0.333333333333333</c:v>
                </c:pt>
                <c:pt idx="5">
                  <c:v>0.341040462427746</c:v>
                </c:pt>
                <c:pt idx="6">
                  <c:v>0.395480225988701</c:v>
                </c:pt>
                <c:pt idx="7">
                  <c:v>0.371900826446281</c:v>
                </c:pt>
                <c:pt idx="8">
                  <c:v>0.402985074626866</c:v>
                </c:pt>
                <c:pt idx="9">
                  <c:v>0.267543859649123</c:v>
                </c:pt>
                <c:pt idx="10">
                  <c:v>0.329059829059829</c:v>
                </c:pt>
              </c:numCache>
            </c:numRef>
          </c:val>
        </c:ser>
        <c:ser>
          <c:idx val="4"/>
          <c:order val="2"/>
          <c:tx>
            <c:strRef>
              <c:f>'[2018_Relatório de Indicadores da PROEX - UFGD. v.3.1.xls]ações_aprovadas'!$B$42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rgbClr val="00B050"/>
              </a:solidFill>
            </c:spPr>
          </c:dPt>
          <c:dLbls>
            <c:dLbl>
              <c:idx val="4"/>
              <c:layout>
                <c:manualLayout>
                  <c:x val="0.00208986415882968"/>
                  <c:y val="0.014084507042253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0225694444444444"/>
                  <c:y val="0.01901723037651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v.3.1.xls]ações_aprovadas'!$C$42:$M$42</c:f>
              <c:numCache>
                <c:formatCode>0%</c:formatCode>
                <c:ptCount val="11"/>
                <c:pt idx="0">
                  <c:v>0.0909090909090909</c:v>
                </c:pt>
                <c:pt idx="1">
                  <c:v>0.176991150442478</c:v>
                </c:pt>
                <c:pt idx="2">
                  <c:v>0.12</c:v>
                </c:pt>
                <c:pt idx="3">
                  <c:v>0.121951219512195</c:v>
                </c:pt>
                <c:pt idx="4">
                  <c:v>0.126984126984127</c:v>
                </c:pt>
                <c:pt idx="5">
                  <c:v>0.092485549132948</c:v>
                </c:pt>
                <c:pt idx="6">
                  <c:v>0.0790960451977401</c:v>
                </c:pt>
                <c:pt idx="7">
                  <c:v>0.0991735537190083</c:v>
                </c:pt>
                <c:pt idx="8">
                  <c:v>0.0696517412935323</c:v>
                </c:pt>
                <c:pt idx="9">
                  <c:v>0.114035087719298</c:v>
                </c:pt>
                <c:pt idx="10">
                  <c:v>0.0854700854700855</c:v>
                </c:pt>
              </c:numCache>
            </c:numRef>
          </c:val>
        </c:ser>
        <c:ser>
          <c:idx val="0"/>
          <c:order val="3"/>
          <c:tx>
            <c:strRef>
              <c:f>'[2018_Relatório de Indicadores da PROEX - UFGD. v.3.1.xls]ações_aprovadas'!$B$46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0.00233987815530513"/>
                  <c:y val="-0.011908669727629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236936622279482"/>
                  <c:y val="-0.00482607220271608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561640279389061"/>
                  <c:y val="0.003074967095762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446164040189976"/>
                  <c:y val="0.006700462533277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551654666479398"/>
                  <c:y val="0.0037391461145561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87885568769122"/>
                  <c:y val="0.003919279838106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865213785258354"/>
                  <c:y val="0.0067241432838854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10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v.3.1.xls]ações_aprovadas'!$C$46:$M$46</c:f>
              <c:numCache>
                <c:formatCode>0%</c:formatCode>
                <c:ptCount val="11"/>
                <c:pt idx="0">
                  <c:v>0.0909090909090909</c:v>
                </c:pt>
                <c:pt idx="1">
                  <c:v>0.0619469026548673</c:v>
                </c:pt>
                <c:pt idx="2">
                  <c:v>0.0266666666666667</c:v>
                </c:pt>
                <c:pt idx="3">
                  <c:v>0.0731707317073171</c:v>
                </c:pt>
                <c:pt idx="4">
                  <c:v>0.0158730158730159</c:v>
                </c:pt>
                <c:pt idx="5">
                  <c:v>0.0520231213872832</c:v>
                </c:pt>
                <c:pt idx="6">
                  <c:v>0.0508474576271186</c:v>
                </c:pt>
                <c:pt idx="7">
                  <c:v>0</c:v>
                </c:pt>
                <c:pt idx="8">
                  <c:v>0</c:v>
                </c:pt>
                <c:pt idx="9">
                  <c:v>0.0087719298245614</c:v>
                </c:pt>
                <c:pt idx="10">
                  <c:v>0</c:v>
                </c:pt>
              </c:numCache>
            </c:numRef>
          </c:val>
        </c:ser>
        <c:ser>
          <c:idx val="5"/>
          <c:order val="4"/>
          <c:tx>
            <c:strRef>
              <c:f>'[2018_Relatório de Indicadores da PROEX - UFGD. v.3.1.xls]ações_aprovadas'!$B$43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rgbClr val="1D41D5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00225694444444444"/>
                  <c:y val="-0.017358008934269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0417307527014892"/>
                  <c:y val="0.0047849247816245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ln w="1270" cmpd="sng">
                        <a:noFill/>
                        <a:prstDash val="solid"/>
                      </a:ln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00349844748965151"/>
                  <c:y val="-0.0140004420231181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0243055555555556"/>
                  <c:y val="-0.0140883963946368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00456747298510783"/>
                  <c:y val="-0.015571155073388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</c:dLbl>
            <c:dLbl>
              <c:idx val="9"/>
              <c:layout>
                <c:manualLayout>
                  <c:x val="-0.0312082047598983"/>
                  <c:y val="-0.0070360598065083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FFFFFF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v.3.1.xls]ações_aprovadas'!$C$43:$M$43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0.02</c:v>
                </c:pt>
                <c:pt idx="3">
                  <c:v>0.00609756097560976</c:v>
                </c:pt>
                <c:pt idx="4">
                  <c:v>0.0105820105820106</c:v>
                </c:pt>
                <c:pt idx="5">
                  <c:v>0.0115606936416185</c:v>
                </c:pt>
                <c:pt idx="6">
                  <c:v>0.0112994350282486</c:v>
                </c:pt>
                <c:pt idx="7">
                  <c:v>0.00826446280991736</c:v>
                </c:pt>
                <c:pt idx="8">
                  <c:v>0</c:v>
                </c:pt>
                <c:pt idx="9">
                  <c:v>0</c:v>
                </c:pt>
                <c:pt idx="10">
                  <c:v>0.00427350427350427</c:v>
                </c:pt>
              </c:numCache>
            </c:numRef>
          </c:val>
        </c:ser>
        <c:ser>
          <c:idx val="6"/>
          <c:order val="5"/>
          <c:tx>
            <c:strRef>
              <c:f>'[2018_Relatório de Indicadores da PROEX - UFGD. v.3.1.xls]ações_aprovadas'!$B$44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0.00184198123699749"/>
                  <c:y val="-0.014244591079355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122642317513832"/>
                  <c:y val="-0.018339342483923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v.3.1.xls]ações_aprovadas'!$C$44:$M$44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0.00609756097560976</c:v>
                </c:pt>
                <c:pt idx="4">
                  <c:v>0.00529100529100529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6"/>
          <c:tx>
            <c:strRef>
              <c:f>'[2018_Relatório de Indicadores da PROEX - UFGD. v.3.1.xls]ações_aprovadas'!$B$45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.0372089416248391"/>
                  <c:y val="-0.0039608706169854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000000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</c:dLbl>
            <c:dLbl>
              <c:idx val="6"/>
              <c:layout>
                <c:manualLayout>
                  <c:x val="0.041661518484596"/>
                  <c:y val="-0.017593196628785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baseline="0">
                      <a:solidFill>
                        <a:srgbClr val="FFFFFF">
                          <a:alpha val="100000"/>
                        </a:srgbClr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rgbClr val="000000">
                        <a:alpha val="100000"/>
                      </a:srgbClr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'[2018_Relatório de Indicadores da PROEX - UFGD. v.3.1.xls]ações_aprovadas'!$C$39:$M$39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v.3.1.xls]ações_aprovadas'!$C$45:$M$45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0.00529100529100529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68942691"/>
        <c:axId val="267586770"/>
      </c:barChart>
      <c:catAx>
        <c:axId val="168942691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267586770"/>
        <c:crosses val="autoZero"/>
        <c:auto val="1"/>
        <c:lblAlgn val="ctr"/>
        <c:lblOffset val="100"/>
        <c:noMultiLvlLbl val="0"/>
      </c:catAx>
      <c:valAx>
        <c:axId val="26758677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68942691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legendEntry>
      <c:layout>
        <c:manualLayout>
          <c:xMode val="edge"/>
          <c:yMode val="edge"/>
          <c:x val="0.00520833333333333"/>
          <c:y val="0.903054620761067"/>
          <c:w val="0.989583333333333"/>
          <c:h val="0.091638622831995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650" b="0" i="0" u="none" strike="noStrike" kern="1200" baseline="0">
              <a:solidFill>
                <a:srgbClr val="000000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</a:defRPr>
          </a:pPr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219990871748"/>
          <c:y val="0.00482082596818255"/>
          <c:w val="0.697215883158375"/>
          <c:h val="0.718078097380685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'[2018_Relatório de Indicadores da PROEX - UFGD. v.3.1.xls]ações_execução'!$B$25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v.3.1.xls]ações_execução'!$C$25:$M$25</c:f>
              <c:numCache>
                <c:formatCode>General</c:formatCode>
                <c:ptCount val="11"/>
                <c:pt idx="0">
                  <c:v>1</c:v>
                </c:pt>
                <c:pt idx="1">
                  <c:v>20</c:v>
                </c:pt>
                <c:pt idx="2">
                  <c:v>21</c:v>
                </c:pt>
                <c:pt idx="3">
                  <c:v>25</c:v>
                </c:pt>
                <c:pt idx="4">
                  <c:v>30</c:v>
                </c:pt>
                <c:pt idx="5">
                  <c:v>17</c:v>
                </c:pt>
                <c:pt idx="6">
                  <c:v>15</c:v>
                </c:pt>
                <c:pt idx="7">
                  <c:v>15</c:v>
                </c:pt>
                <c:pt idx="8">
                  <c:v>17</c:v>
                </c:pt>
                <c:pt idx="9">
                  <c:v>28</c:v>
                </c:pt>
                <c:pt idx="10">
                  <c:v>22</c:v>
                </c:pt>
              </c:numCache>
            </c:numRef>
          </c:val>
        </c:ser>
        <c:ser>
          <c:idx val="3"/>
          <c:order val="1"/>
          <c:tx>
            <c:strRef>
              <c:f>'[2018_Relatório de Indicadores da PROEX - UFGD. v.3.1.xls]ações_execução'!$B$26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v.3.1.xls]ações_execução'!$C$26:$M$26</c:f>
              <c:numCache>
                <c:formatCode>General</c:formatCode>
                <c:ptCount val="11"/>
                <c:pt idx="0">
                  <c:v>6</c:v>
                </c:pt>
                <c:pt idx="1">
                  <c:v>41</c:v>
                </c:pt>
                <c:pt idx="2">
                  <c:v>47</c:v>
                </c:pt>
                <c:pt idx="3">
                  <c:v>57</c:v>
                </c:pt>
                <c:pt idx="4">
                  <c:v>68</c:v>
                </c:pt>
                <c:pt idx="5">
                  <c:v>61</c:v>
                </c:pt>
                <c:pt idx="6">
                  <c:v>81</c:v>
                </c:pt>
                <c:pt idx="7">
                  <c:v>52</c:v>
                </c:pt>
                <c:pt idx="8">
                  <c:v>88</c:v>
                </c:pt>
                <c:pt idx="9">
                  <c:v>64</c:v>
                </c:pt>
                <c:pt idx="10">
                  <c:v>80</c:v>
                </c:pt>
              </c:numCache>
            </c:numRef>
          </c:val>
        </c:ser>
        <c:ser>
          <c:idx val="4"/>
          <c:order val="2"/>
          <c:tx>
            <c:strRef>
              <c:f>'[2018_Relatório de Indicadores da PROEX - UFGD. v.3.1.xls]ações_execução'!$B$27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plosion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elete val="1"/>
          </c:dLbls>
          <c:cat>
            <c:numRef>
              <c:f>'[2018_Relatório de Indicadores da PROEX - UFGD. v.3.1.xls]ações_execução'!$C$24:$M$24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v.3.1.xls]ações_execução'!$C$27:$M$27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5"/>
          <c:order val="3"/>
          <c:tx>
            <c:strRef>
              <c:f>'[2018_Relatório de Indicadores da PROEX - UFGD. v.3.1.xls]ações_execução'!$B$28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v.3.1.xls]ações_execução'!$C$28:$M$28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4"/>
          <c:tx>
            <c:strRef>
              <c:f>'[2018_Relatório de Indicadores da PROEX - UFGD. v.3.1.xls]ações_execução'!$B$29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v.3.1.xls]ações_execução'!$C$29:$M$29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5"/>
          <c:tx>
            <c:strRef>
              <c:f>'[2018_Relatório de Indicadores da PROEX - UFGD. v.3.1.xls]ações_execução'!$B$30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v.3.1.xls]ações_execução'!$C$30:$M$30</c:f>
              <c:numCache>
                <c:formatCode>General</c:formatCode>
                <c:ptCount val="11"/>
                <c:pt idx="0">
                  <c:v>1</c:v>
                </c:pt>
                <c:pt idx="1">
                  <c:v>8</c:v>
                </c:pt>
                <c:pt idx="2">
                  <c:v>10</c:v>
                </c:pt>
                <c:pt idx="3">
                  <c:v>15</c:v>
                </c:pt>
                <c:pt idx="4">
                  <c:v>7</c:v>
                </c:pt>
                <c:pt idx="5">
                  <c:v>12</c:v>
                </c:pt>
                <c:pt idx="6">
                  <c:v>10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0"/>
          <c:order val="6"/>
          <c:tx>
            <c:strRef>
              <c:f>'[2018_Relatório de Indicadores da PROEX - UFGD. v.3.1.xls]ações_execução'!$B$31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'[2018_Relatório de Indicadores da PROEX - UFGD. v.3.1.xls]ações_execução'!$C$24:$M$24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PROEX - UFGD. v.3.1.xls]ações_execução'!$C$31:$M$31</c:f>
              <c:numCache>
                <c:formatCode>General</c:formatCode>
                <c:ptCount val="11"/>
                <c:pt idx="0">
                  <c:v>3</c:v>
                </c:pt>
                <c:pt idx="1">
                  <c:v>50</c:v>
                </c:pt>
                <c:pt idx="2">
                  <c:v>99</c:v>
                </c:pt>
                <c:pt idx="3">
                  <c:v>100</c:v>
                </c:pt>
                <c:pt idx="4">
                  <c:v>116</c:v>
                </c:pt>
                <c:pt idx="5">
                  <c:v>117</c:v>
                </c:pt>
                <c:pt idx="6">
                  <c:v>126</c:v>
                </c:pt>
                <c:pt idx="7">
                  <c:v>122</c:v>
                </c:pt>
                <c:pt idx="8">
                  <c:v>158</c:v>
                </c:pt>
                <c:pt idx="9">
                  <c:v>172</c:v>
                </c:pt>
                <c:pt idx="10">
                  <c:v>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866902583"/>
        <c:axId val="114711845"/>
      </c:barChart>
      <c:catAx>
        <c:axId val="866902583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114711845"/>
        <c:crosses val="autoZero"/>
        <c:auto val="1"/>
        <c:lblAlgn val="ctr"/>
        <c:lblOffset val="100"/>
        <c:noMultiLvlLbl val="0"/>
      </c:catAx>
      <c:valAx>
        <c:axId val="11471184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  <c:crossAx val="866902583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rgbClr val="000000">
                    <a:alpha val="100000"/>
                  </a:srgbClr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</a:p>
        </c:txPr>
      </c:dTable>
      <c:spPr>
        <a:solidFill>
          <a:srgbClr val="FFFFFF">
            <a:alpha val="100000"/>
          </a:srgbClr>
        </a:solidFill>
        <a:ln w="3175">
          <a:noFill/>
        </a:ln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 rot="0" wrap="square" anchor="ctr" anchorCtr="1"/>
    <a:lstStyle/>
    <a:p>
      <a:pPr>
        <a:defRPr lang="pt-BR" sz="1000" b="0" i="0" u="none" strike="noStrike" baseline="0">
          <a:solidFill>
            <a:srgbClr val="000000">
              <a:alpha val="100000"/>
            </a:srgbClr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Imagem de Slide 1"/>
          <p:cNvSpPr/>
          <p:nvPr>
            <p:ph type="sldImg" idx="2"/>
          </p:nvPr>
        </p:nvSpPr>
        <p:spPr/>
      </p:sp>
      <p:sp>
        <p:nvSpPr>
          <p:cNvPr id="3" name="Espaço Reservado para Texto 2"/>
          <p:cNvSpPr/>
          <p:nvPr>
            <p:ph type="body" idx="3"/>
          </p:nvPr>
        </p:nvSpPr>
        <p:spPr/>
        <p:txBody>
          <a:bodyPr/>
          <a:p>
            <a:endParaRPr lang="pt-B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 texto mestre</a:t>
            </a:r>
            <a:endParaRPr lang="pt-BR" dirty="0"/>
          </a:p>
          <a:p>
            <a:pPr lvl="1"/>
            <a:r>
              <a:rPr lang="pt-BR" dirty="0"/>
              <a:t>Segundo nível</a:t>
            </a:r>
            <a:endParaRPr lang="pt-BR" dirty="0"/>
          </a:p>
          <a:p>
            <a:pPr lvl="2"/>
            <a:r>
              <a:rPr lang="pt-BR" dirty="0"/>
              <a:t>Terceiro nível</a:t>
            </a:r>
            <a:endParaRPr lang="pt-BR" dirty="0"/>
          </a:p>
          <a:p>
            <a:pPr lvl="3"/>
            <a:r>
              <a:rPr lang="pt-BR" dirty="0"/>
              <a:t>Quarto nível</a:t>
            </a:r>
            <a:endParaRPr lang="pt-BR" dirty="0"/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18.xml"/><Relationship Id="rId1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20.xml"/><Relationship Id="rId1" Type="http://schemas.openxmlformats.org/officeDocument/2006/relationships/chart" Target="../charts/chart19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22.xml"/><Relationship Id="rId1" Type="http://schemas.openxmlformats.org/officeDocument/2006/relationships/chart" Target="../charts/chart21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24.xml"/><Relationship Id="rId1" Type="http://schemas.openxmlformats.org/officeDocument/2006/relationships/chart" Target="../charts/chart23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26.xml"/><Relationship Id="rId1" Type="http://schemas.openxmlformats.org/officeDocument/2006/relationships/chart" Target="../charts/chart25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28.xml"/><Relationship Id="rId1" Type="http://schemas.openxmlformats.org/officeDocument/2006/relationships/chart" Target="../charts/chart27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30.xml"/><Relationship Id="rId1" Type="http://schemas.openxmlformats.org/officeDocument/2006/relationships/chart" Target="../charts/chart29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32.xml"/><Relationship Id="rId1" Type="http://schemas.openxmlformats.org/officeDocument/2006/relationships/chart" Target="../charts/chart31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34.xml"/><Relationship Id="rId1" Type="http://schemas.openxmlformats.org/officeDocument/2006/relationships/chart" Target="../charts/chart33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36.xml"/><Relationship Id="rId1" Type="http://schemas.openxmlformats.org/officeDocument/2006/relationships/chart" Target="../charts/chart35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38.xml"/><Relationship Id="rId1" Type="http://schemas.openxmlformats.org/officeDocument/2006/relationships/chart" Target="../charts/chart3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40.xml"/><Relationship Id="rId1" Type="http://schemas.openxmlformats.org/officeDocument/2006/relationships/chart" Target="../charts/chart39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42.xml"/><Relationship Id="rId1" Type="http://schemas.openxmlformats.org/officeDocument/2006/relationships/chart" Target="../charts/chart41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44.xml"/><Relationship Id="rId1" Type="http://schemas.openxmlformats.org/officeDocument/2006/relationships/chart" Target="../charts/chart43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46.xml"/><Relationship Id="rId1" Type="http://schemas.openxmlformats.org/officeDocument/2006/relationships/chart" Target="../charts/chart4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48.xml"/><Relationship Id="rId1" Type="http://schemas.openxmlformats.org/officeDocument/2006/relationships/chart" Target="../charts/chart47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50.xml"/><Relationship Id="rId1" Type="http://schemas.openxmlformats.org/officeDocument/2006/relationships/chart" Target="../charts/chart49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52.xml"/><Relationship Id="rId1" Type="http://schemas.openxmlformats.org/officeDocument/2006/relationships/chart" Target="../charts/chart5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4.xml"/><Relationship Id="rId1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54.xml"/><Relationship Id="rId1" Type="http://schemas.openxmlformats.org/officeDocument/2006/relationships/chart" Target="../charts/chart5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56.xml"/><Relationship Id="rId1" Type="http://schemas.openxmlformats.org/officeDocument/2006/relationships/chart" Target="../charts/chart5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57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59.xml"/><Relationship Id="rId1" Type="http://schemas.openxmlformats.org/officeDocument/2006/relationships/chart" Target="../charts/chart5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61.xml"/><Relationship Id="rId1" Type="http://schemas.openxmlformats.org/officeDocument/2006/relationships/chart" Target="../charts/chart6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6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64.xml"/><Relationship Id="rId1" Type="http://schemas.openxmlformats.org/officeDocument/2006/relationships/chart" Target="../charts/chart63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66.xml"/><Relationship Id="rId1" Type="http://schemas.openxmlformats.org/officeDocument/2006/relationships/chart" Target="../charts/chart6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68.xml"/><Relationship Id="rId1" Type="http://schemas.openxmlformats.org/officeDocument/2006/relationships/chart" Target="../charts/chart6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6.xml"/><Relationship Id="rId1" Type="http://schemas.openxmlformats.org/officeDocument/2006/relationships/chart" Target="../charts/char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6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70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8.xml"/><Relationship Id="rId1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10.xml"/><Relationship Id="rId1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12.xml"/><Relationship Id="rId1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14.xml"/><Relationship Id="rId1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16.xml"/><Relationship Id="rId1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execução por unidade geral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concluídas por unidade geral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47956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284" name="Gráfico 42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291" name="Gráfico 31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andamento por unidade geral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aprovadas por unidade geral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9711" y="6596340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299" name="Gráfico 50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15" name="Gráfico 82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64490" y="103854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execução por unidade de origem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03854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concluídas por unidade de origem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76201" y="663126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1" name="Título 4"/>
          <p:cNvSpPr>
            <a:spLocks noGrp="1"/>
          </p:cNvSpPr>
          <p:nvPr>
            <p:ph type="title"/>
          </p:nvPr>
        </p:nvSpPr>
        <p:spPr>
          <a:xfrm>
            <a:off x="457200" y="15875"/>
            <a:ext cx="7620000" cy="1022985"/>
          </a:xfrm>
        </p:spPr>
        <p:txBody>
          <a:bodyPr/>
          <a:lstStyle/>
          <a:p>
            <a:r>
              <a:rPr lang="pt-BR" sz="38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PROEX</a:t>
            </a:r>
            <a:endParaRPr lang="pt-BR" sz="3200" b="1" dirty="0">
              <a:solidFill>
                <a:srgbClr val="FFC000"/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graphicFrame>
        <p:nvGraphicFramePr>
          <p:cNvPr id="62337321" name="Gráfico 54"/>
          <p:cNvGraphicFramePr/>
          <p:nvPr>
            <p:ph sz="half" idx="2"/>
          </p:nvPr>
        </p:nvGraphicFramePr>
        <p:xfrm>
          <a:off x="55245" y="1678305"/>
          <a:ext cx="4070985" cy="488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22" name="Gráfico 58"/>
          <p:cNvGraphicFramePr/>
          <p:nvPr>
            <p:ph sz="quarter" idx="4"/>
          </p:nvPr>
        </p:nvGraphicFramePr>
        <p:xfrm>
          <a:off x="4022090" y="1678305"/>
          <a:ext cx="4226560" cy="488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7985" y="1046798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andamento por unidade de origem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046798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aprovadas por unidade de origem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87985" y="6602730"/>
            <a:ext cx="3379470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>
          <a:xfrm>
            <a:off x="457200" y="24765"/>
            <a:ext cx="7620000" cy="1022350"/>
          </a:xfrm>
        </p:spPr>
        <p:txBody>
          <a:bodyPr/>
          <a:lstStyle/>
          <a:p>
            <a:r>
              <a:rPr lang="pt-BR" sz="38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Indicadores da UFGD</a:t>
            </a:r>
            <a:br>
              <a:rPr lang="pt-BR" sz="3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323" name="Gráfico 65"/>
          <p:cNvGraphicFramePr/>
          <p:nvPr>
            <p:ph sz="half" idx="2"/>
          </p:nvPr>
        </p:nvGraphicFramePr>
        <p:xfrm>
          <a:off x="42545" y="1686560"/>
          <a:ext cx="4003040" cy="491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24" name="Gráfico 70"/>
          <p:cNvGraphicFramePr/>
          <p:nvPr>
            <p:ph sz="quarter" idx="4"/>
          </p:nvPr>
        </p:nvGraphicFramePr>
        <p:xfrm>
          <a:off x="4114800" y="1687195"/>
          <a:ext cx="4131945" cy="4915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execução por comunidade interna.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2127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concluídas por comunidade interna.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9711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1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304" name="Gráfico 60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292" name="Gráfico 35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andamento por comunidade interna.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aprovadas por comunidade interna.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1466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1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300" name="Gráfico 52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16" name="Gráfico 83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execução por comunidade interna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concluídas por comunidade interna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9711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286" name="Gráfico 23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293" name="Gráfico 38"/>
          <p:cNvGraphicFramePr/>
          <p:nvPr>
            <p:ph sz="quarter" idx="4"/>
          </p:nvPr>
        </p:nvGraphicFramePr>
        <p:xfrm>
          <a:off x="4488815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Ações de Extensão e Cultura em andamento por comunidade interna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Ações de Extensão e Cultura aprovadas por comunidade interna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9711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1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301" name="Gráfico 53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17" name="Gráfico 84"/>
          <p:cNvGraphicFramePr/>
          <p:nvPr>
            <p:ph sz="quarter" idx="4"/>
          </p:nvPr>
        </p:nvGraphicFramePr>
        <p:xfrm>
          <a:off x="4479925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8470" y="147669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execução por área temática.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47669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concluídas por área temática.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56565" y="6649085"/>
            <a:ext cx="3101975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2" name="Título 4"/>
          <p:cNvSpPr>
            <a:spLocks noGrp="1"/>
          </p:cNvSpPr>
          <p:nvPr>
            <p:ph type="title"/>
          </p:nvPr>
        </p:nvSpPr>
        <p:spPr>
          <a:xfrm>
            <a:off x="457200" y="93980"/>
            <a:ext cx="7620000" cy="1135380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305" name="Gráfico 61"/>
          <p:cNvGraphicFramePr/>
          <p:nvPr>
            <p:ph sz="half" idx="2"/>
          </p:nvPr>
        </p:nvGraphicFramePr>
        <p:xfrm>
          <a:off x="118745" y="2174875"/>
          <a:ext cx="3996690" cy="440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29" name="Gráfico 61"/>
          <p:cNvGraphicFramePr/>
          <p:nvPr>
            <p:ph sz="quarter" idx="4"/>
          </p:nvPr>
        </p:nvGraphicFramePr>
        <p:xfrm>
          <a:off x="4116070" y="2174875"/>
          <a:ext cx="4017645" cy="440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476058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andamento por área temática.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476058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(%) Ações de Extensão e Cultura aprovadas por área temática.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77190" y="6623050"/>
            <a:ext cx="3118485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4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309" name="Gráfico 69"/>
          <p:cNvGraphicFramePr/>
          <p:nvPr>
            <p:ph sz="half" idx="2"/>
          </p:nvPr>
        </p:nvGraphicFramePr>
        <p:xfrm>
          <a:off x="102235" y="2175510"/>
          <a:ext cx="4012565" cy="437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20" name="Gráfico 90"/>
          <p:cNvGraphicFramePr/>
          <p:nvPr>
            <p:ph sz="quarter" idx="4"/>
          </p:nvPr>
        </p:nvGraphicFramePr>
        <p:xfrm>
          <a:off x="4168775" y="2174875"/>
          <a:ext cx="3908425" cy="437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em execução por  ano.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concluídas por  ano (com e sem relatório).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56565" y="6436995"/>
            <a:ext cx="762127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  <a:sym typeface="+mn-ea"/>
              </a:rPr>
              <a:t>Notas: Nas ações de extensão e cultura em execução estão contempladas as ações concluídas e as ações em andamento. Na contabilização das ações de extensão e cultura estão inclusos os programas e projetos do PROEXT. Em 2017 e 2018, não houve edital de oferta do PROEXT.</a:t>
            </a:r>
            <a:endParaRPr lang="pt-BR" sz="800" dirty="0">
              <a:latin typeface="Century Gothic" panose="020B0502020202020204" pitchFamily="34" charset="0"/>
              <a:sym typeface="+mn-ea"/>
            </a:endParaRPr>
          </a:p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1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280" name="Gráfico 32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287" name="Gráfico 24"/>
          <p:cNvGraphicFramePr/>
          <p:nvPr>
            <p:ph sz="quarter" idx="4"/>
          </p:nvPr>
        </p:nvGraphicFramePr>
        <p:xfrm>
          <a:off x="4419600" y="2174875"/>
          <a:ext cx="3657600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PROEX</a:t>
            </a:r>
            <a:endParaRPr lang="pt-BR" altLang="en-US" sz="3600" b="1" dirty="0">
              <a:solidFill>
                <a:srgbClr val="FFC000"/>
              </a:solidFill>
              <a:latin typeface="Century Gothic" panose="020B0502020202020204" pitchFamily="34" charset="0"/>
              <a:sym typeface="+mn-ea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buSzTx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(%) Ações de Extensão e Cultura em execução por área temática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buSzTx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(%) Ações de Extensão e Cultura concluídas por área temática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62337285" name="Gráfico 19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294" name="Gráfico 41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419711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PROEX</a:t>
            </a:r>
            <a:endParaRPr lang="pt-BR" altLang="en-US" sz="3600" b="1" dirty="0">
              <a:solidFill>
                <a:srgbClr val="FFC000"/>
              </a:solidFill>
              <a:latin typeface="Century Gothic" panose="020B0502020202020204" pitchFamily="34" charset="0"/>
              <a:sym typeface="+mn-ea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buSzTx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(%) Ações de Extensão e Cultura em andamento por área temática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buSzTx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(%) Ações de Extensão e Cultura aprovadas por área temática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62337327" name="Gráfico 41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28" name="Gráfico 41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47956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execução por área de conhecimento do CNPq.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concluídas por área de conhecimento do CNPq.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1466" y="6648410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4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768194" name="Gráfico 62"/>
          <p:cNvGraphicFramePr/>
          <p:nvPr>
            <p:ph sz="half" idx="2"/>
          </p:nvPr>
        </p:nvGraphicFramePr>
        <p:xfrm>
          <a:off x="50165" y="2174875"/>
          <a:ext cx="3978275" cy="440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768183" name="Gráfico 43"/>
          <p:cNvGraphicFramePr/>
          <p:nvPr>
            <p:ph sz="quarter" idx="4"/>
          </p:nvPr>
        </p:nvGraphicFramePr>
        <p:xfrm>
          <a:off x="4114800" y="2174875"/>
          <a:ext cx="3957955" cy="440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andamento por área de conhecimento do CNPq.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aprovadas por área de conhecimento do CNPq.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47956" y="664015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6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PROEX</a:t>
            </a:r>
            <a:endParaRPr lang="pt-BR" sz="3600" b="1" dirty="0">
              <a:solidFill>
                <a:srgbClr val="FFC000"/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graphicFrame>
        <p:nvGraphicFramePr>
          <p:cNvPr id="62768190" name="Gráfico 56"/>
          <p:cNvGraphicFramePr/>
          <p:nvPr>
            <p:ph sz="half" idx="2"/>
          </p:nvPr>
        </p:nvGraphicFramePr>
        <p:xfrm>
          <a:off x="10795" y="2174875"/>
          <a:ext cx="402971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768206" name="Gráfico 86"/>
          <p:cNvGraphicFramePr/>
          <p:nvPr>
            <p:ph sz="quarter" idx="4"/>
          </p:nvPr>
        </p:nvGraphicFramePr>
        <p:xfrm>
          <a:off x="4114800" y="2174875"/>
          <a:ext cx="395859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PROEX</a:t>
            </a:r>
            <a:endParaRPr lang="pt-BR" altLang="en-US" sz="3600" b="1" dirty="0">
              <a:solidFill>
                <a:srgbClr val="FFC000"/>
              </a:solidFill>
              <a:latin typeface="Century Gothic" panose="020B0502020202020204" pitchFamily="34" charset="0"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buSzTx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(%) Ações de Extensão e Cultura em execução por área de conhecimento do CNPq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buSzTx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(%) Ações de Extensão e Cultura concluídas por área de conhecimento do CNPq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62337307" name="Gráfico 63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30" name="Gráfico 63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491466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PROEX</a:t>
            </a:r>
            <a:endParaRPr lang="pt-BR" altLang="en-US" sz="3600" b="1" dirty="0">
              <a:solidFill>
                <a:srgbClr val="FFC000"/>
              </a:solidFill>
              <a:latin typeface="Century Gothic" panose="020B0502020202020204" pitchFamily="34" charset="0"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430"/>
            <a:ext cx="365760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buSzTx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(%) Ações de Extensão e Cultura em andamento por área de conhecimento do CNPq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buSzTx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(%) Ações de Extensão e Cultura aprovadas por área de conhecimento do CNPq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62337303" name="Gráfico 57"/>
          <p:cNvGraphicFramePr/>
          <p:nvPr>
            <p:ph sz="half" idx="2"/>
          </p:nvPr>
        </p:nvGraphicFramePr>
        <p:xfrm>
          <a:off x="457200" y="2174875"/>
          <a:ext cx="3657600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31" name="Gráfico 57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491466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Histórico das Ações de Extensão e Cultura concluídas com relatório e sem relatório final.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Histórico das Ações de Extensão e Cultura concluídas com relatório e sem relatório final.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47956" y="659697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310" name="Gráfico 47"/>
          <p:cNvGraphicFramePr/>
          <p:nvPr>
            <p:ph sz="half" idx="2"/>
          </p:nvPr>
        </p:nvGraphicFramePr>
        <p:xfrm>
          <a:off x="370840" y="2174875"/>
          <a:ext cx="3795395" cy="413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11" name="Gráfico 51"/>
          <p:cNvGraphicFramePr/>
          <p:nvPr>
            <p:ph sz="quarter" idx="4"/>
          </p:nvPr>
        </p:nvGraphicFramePr>
        <p:xfrm>
          <a:off x="4367530" y="2174875"/>
          <a:ext cx="3709670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420235" y="1021715"/>
            <a:ext cx="3765550" cy="462280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Total de bolsas ofertadas pela PROEX.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345440" y="1021715"/>
            <a:ext cx="3893185" cy="462280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de bolsas ofertadas pela PROEX.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2235" y="6049010"/>
            <a:ext cx="8324850" cy="79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50" dirty="0">
                <a:latin typeface="Century Gothic" panose="020B0502020202020204" pitchFamily="34" charset="0"/>
              </a:rPr>
              <a:t> Notas: *Para o cálculo do total de bolsas ofertadas por ano considerou-se o somatória de bolsas com vigência de períodos diferentes. Considerou-se, no número de bolsas ofertadas do PIBEX em 2016 e 2017, os bolsistas administrativos que atuam no Centro de Formação da UFGD, totalizando 5 bolsas ofertadas nesta modalidade.</a:t>
            </a:r>
            <a:endParaRPr lang="pt-BR" sz="650" dirty="0">
              <a:latin typeface="Century Gothic" panose="020B0502020202020204" pitchFamily="34" charset="0"/>
            </a:endParaRPr>
          </a:p>
          <a:p>
            <a:r>
              <a:rPr lang="pt-BR" sz="650" dirty="0">
                <a:latin typeface="Century Gothic" panose="020B0502020202020204" pitchFamily="34" charset="0"/>
              </a:rPr>
              <a:t> **De 2006 a 2010 os coordenadores de Projetos PROEXT relacionavam-se diretamente com a COOF, portanto, não temos dados registrados. Em 2016 foram ofertadas 19 bolsas com vigência de 24 meses e 5 bolsas com vigência 12 meses, considerando que as bolsas com vigência de 24 meses iniciaram em 2015.  Em 2017, não houve edital para oferta de bolsas do PROEXT.</a:t>
            </a:r>
            <a:endParaRPr lang="pt-BR" sz="650" dirty="0">
              <a:latin typeface="Century Gothic" panose="020B0502020202020204" pitchFamily="34" charset="0"/>
            </a:endParaRPr>
          </a:p>
          <a:p>
            <a:r>
              <a:rPr lang="pt-BR" sz="650" dirty="0">
                <a:latin typeface="Century Gothic" panose="020B0502020202020204" pitchFamily="34" charset="0"/>
              </a:rPr>
              <a:t> ***As Bolsas Cultura se iniciaram em 2012. Em 2017, devido ao remanejamento de bolsas Cultura - de três bolsas que não foram ofertadas no 1º semestre de 2017 - , a quantidade de bolsas concedidas nos meses de out/17, </a:t>
            </a:r>
            <a:r>
              <a:rPr lang="pt-BR" sz="650" dirty="0" err="1">
                <a:latin typeface="Century Gothic" panose="020B0502020202020204" pitchFamily="34" charset="0"/>
              </a:rPr>
              <a:t>nov</a:t>
            </a:r>
            <a:r>
              <a:rPr lang="pt-BR" sz="650" dirty="0">
                <a:latin typeface="Century Gothic" panose="020B0502020202020204" pitchFamily="34" charset="0"/>
              </a:rPr>
              <a:t>/17 e dez/17 ultrapassa a quantidade de bolsas ofertadas.     </a:t>
            </a:r>
            <a:endParaRPr lang="pt-BR" sz="650" dirty="0">
              <a:latin typeface="Century Gothic" panose="020B0502020202020204" pitchFamily="34" charset="0"/>
            </a:endParaRPr>
          </a:p>
          <a:p>
            <a:r>
              <a:rPr lang="pt-BR" sz="650" dirty="0">
                <a:latin typeface="Century Gothic" panose="020B0502020202020204" pitchFamily="34" charset="0"/>
              </a:rPr>
              <a:t> </a:t>
            </a:r>
            <a:r>
              <a:rPr lang="pt-BR" sz="650" dirty="0">
                <a:latin typeface="Century Gothic" panose="020B0502020202020204" pitchFamily="34" charset="0"/>
                <a:sym typeface="+mn-ea"/>
              </a:rPr>
              <a:t>Fonte: PROEX.  Org.: DIPLAN/COPLAN/PROAP.</a:t>
            </a:r>
            <a:endParaRPr lang="pt-BR" sz="650" dirty="0">
              <a:latin typeface="Century Gothic" panose="020B0502020202020204" pitchFamily="34" charset="0"/>
            </a:endParaRPr>
          </a:p>
        </p:txBody>
      </p:sp>
      <p:sp>
        <p:nvSpPr>
          <p:cNvPr id="15" name="Título 4"/>
          <p:cNvSpPr>
            <a:spLocks noGrp="1"/>
          </p:cNvSpPr>
          <p:nvPr>
            <p:ph type="title"/>
          </p:nvPr>
        </p:nvSpPr>
        <p:spPr>
          <a:xfrm>
            <a:off x="440055" y="50800"/>
            <a:ext cx="7620000" cy="901700"/>
          </a:xfrm>
        </p:spPr>
        <p:txBody>
          <a:bodyPr/>
          <a:lstStyle/>
          <a:p>
            <a:r>
              <a:rPr lang="pt-BR" sz="36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Indicadores da UFGD</a:t>
            </a:r>
            <a:br>
              <a:rPr lang="pt-BR" sz="36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Gráfico 5"/>
          <p:cNvGraphicFramePr/>
          <p:nvPr>
            <p:ph sz="quarter" idx="4"/>
          </p:nvPr>
        </p:nvGraphicFramePr>
        <p:xfrm>
          <a:off x="102235" y="1535430"/>
          <a:ext cx="4258945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692754" name="Gráfico 6"/>
          <p:cNvGraphicFramePr/>
          <p:nvPr>
            <p:ph sz="half" idx="2"/>
          </p:nvPr>
        </p:nvGraphicFramePr>
        <p:xfrm>
          <a:off x="4238625" y="1535430"/>
          <a:ext cx="3947160" cy="477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Vagas ofertadas nos cursos do eixo de formação em Línguas em 2017 e 2018.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417638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de alunos matriculados no eixo de formação em Línguas.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Espaço Reservado para Conteúdo 12"/>
          <p:cNvGraphicFramePr/>
          <p:nvPr>
            <p:ph sz="half" idx="2"/>
          </p:nvPr>
        </p:nvGraphicFramePr>
        <p:xfrm>
          <a:off x="457200" y="2171065"/>
          <a:ext cx="3657600" cy="424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645"/>
                <a:gridCol w="513080"/>
                <a:gridCol w="512445"/>
                <a:gridCol w="513080"/>
                <a:gridCol w="514350"/>
              </a:tblGrid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Ano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2017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2018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Idioma/Semestre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Inglesa (Níveis)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Kids 1 e 2 (10 a 12 anos)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Teen 1 e 2 (13 a 14 anos)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Iniciante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Iniciante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Básico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Básico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Pré – Intermediário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Pré – Intermediário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Intermediário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Intermediário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Avançado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Avançado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Instrumental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Alemã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Espanhola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Japonesa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Italiana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Francesa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Latim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Total de Vagas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480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670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480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pt-BR" altLang="en-US" sz="700"/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Espaço Reservado para Conteúdo 15"/>
          <p:cNvGraphicFramePr/>
          <p:nvPr>
            <p:ph sz="quarter" idx="4"/>
          </p:nvPr>
        </p:nvGraphicFramePr>
        <p:xfrm>
          <a:off x="4419600" y="2152650"/>
          <a:ext cx="3657600" cy="461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010"/>
                <a:gridCol w="513080"/>
                <a:gridCol w="514350"/>
                <a:gridCol w="513080"/>
                <a:gridCol w="513080"/>
              </a:tblGrid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Ano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2017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2018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54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Idioma/Semestre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Inglesa (Níveis)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Kids 1 e 2 (10 a 12 anos)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33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Teen 1 e 2 (13 a 14 anos)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Iniciante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155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65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Iniciante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Básico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79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Básico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Pré – Intermediário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46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Pré – Intermediário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Intermediário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Intermediário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Avançado 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Avançado 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Instrumental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Alemã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Espanhola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39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63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Japonesa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Italiana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36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Língua Francesa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39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73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Latim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Total de Matrículas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420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383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569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403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pt-BR" altLang="en-US" sz="700"/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Caixa de Texto 1"/>
          <p:cNvSpPr txBox="1"/>
          <p:nvPr/>
        </p:nvSpPr>
        <p:spPr>
          <a:xfrm>
            <a:off x="376555" y="6629400"/>
            <a:ext cx="2416810" cy="2139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>
              <a:buNone/>
            </a:pPr>
            <a:r>
              <a:rPr lang="pt-BR" sz="800" dirty="0">
                <a:latin typeface="Century Gothic" panose="020B0502020202020204" pitchFamily="34" charset="0"/>
                <a:sym typeface="+mn-ea"/>
              </a:rPr>
              <a:t>Fonte: PROEX. Org.: DIPLAN/COPLAN/PROAP.</a:t>
            </a:r>
            <a:endParaRPr lang="pt-BR" altLang="en-US" sz="800" dirty="0">
              <a:latin typeface="Century Gothic" panose="020B0502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de alunos matriculados no eixo formação em Línguas.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316730" y="1535430"/>
            <a:ext cx="385508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Valor arrecadado nos cursos do eixo formação em Línguas por semestre.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Espaço Reservado para Conteúdo 4"/>
          <p:cNvGraphicFramePr/>
          <p:nvPr>
            <p:ph sz="half" idx="2"/>
          </p:nvPr>
        </p:nvGraphicFramePr>
        <p:xfrm>
          <a:off x="457200" y="2244090"/>
          <a:ext cx="3657600" cy="202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010"/>
                <a:gridCol w="513715"/>
                <a:gridCol w="513080"/>
                <a:gridCol w="513715"/>
                <a:gridCol w="513080"/>
              </a:tblGrid>
              <a:tr h="2476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Ano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2017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2018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Público/Semestre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1º semestre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2º semestre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1º semestre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2º semestre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Comunidade Interna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244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223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302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215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Comunidade Externa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176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160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237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188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Total de Matrículas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420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383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539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403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Espaço Reservado para Conteúdo 7"/>
          <p:cNvGraphicFramePr/>
          <p:nvPr>
            <p:ph sz="quarter" idx="4"/>
          </p:nvPr>
        </p:nvGraphicFramePr>
        <p:xfrm>
          <a:off x="4316730" y="2244090"/>
          <a:ext cx="3855720" cy="213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005"/>
                <a:gridCol w="541655"/>
                <a:gridCol w="540385"/>
                <a:gridCol w="541655"/>
                <a:gridCol w="541020"/>
              </a:tblGrid>
              <a:tr h="1974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Ano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2017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2018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49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Arrecação/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8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Repasse convênio PROAE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11.600,00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11.800,00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13.200,00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5.000,00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Repasse convênio PROGESP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0,00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4.200,00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8.400,00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6.160,00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Valor arrecadado via GRU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99.966,01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80.981,00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120.852,00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96.737,00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8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VALOR TOTAL 1º E 2º SEMESTRE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R$208.547,01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R$250.349,00</a:t>
                      </a:r>
                      <a:endParaRPr lang="en-US" altLang="en-US" sz="7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5140">
                <a:tc>
                  <a:txBody>
                    <a:bodyPr/>
                    <a:p>
                      <a:pPr indent="0">
                        <a:buNone/>
                      </a:pPr>
                      <a:endParaRPr 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indent="0">
                        <a:buNone/>
                      </a:pPr>
                      <a:endParaRPr 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indent="0">
                        <a:buNone/>
                      </a:pPr>
                      <a:endParaRPr 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695">
                <a:tc gridSpan="5">
                  <a:txBody>
                    <a:bodyPr/>
                    <a:p>
                      <a:pPr indent="0">
                        <a:buNone/>
                      </a:pPr>
                      <a:endParaRPr lang="pt-BR" altLang="en-US" sz="7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</a:tcPr>
                </a:tc>
                <a:tc hMerge="1">
                  <a:tcPr>
                    <a:lnT cap="flat">
                      <a:noFill/>
                    </a:lnT>
                  </a:tcPr>
                </a:tc>
                <a:tc hMerge="1">
                  <a:tcPr>
                    <a:lnT cap="flat">
                      <a:noFill/>
                    </a:lnT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2" name="Caixa de Texto 1"/>
          <p:cNvSpPr txBox="1"/>
          <p:nvPr/>
        </p:nvSpPr>
        <p:spPr>
          <a:xfrm>
            <a:off x="456565" y="6521450"/>
            <a:ext cx="793940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buNone/>
            </a:pPr>
            <a:r>
              <a:rPr lang="en-US" sz="800">
                <a:solidFill>
                  <a:srgbClr val="00000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Nota: O pagamento de algumas semestralidades fora dividido em duas parcelas, </a:t>
            </a:r>
            <a:r>
              <a:rPr lang="pt-BR" altLang="en-US" sz="800">
                <a:solidFill>
                  <a:srgbClr val="00000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Ai</a:t>
            </a:r>
            <a:r>
              <a:rPr lang="en-US" sz="800">
                <a:solidFill>
                  <a:srgbClr val="00000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nda existem valores a serem recebidos referente</a:t>
            </a:r>
            <a:r>
              <a:rPr lang="pt-BR" altLang="en-US" sz="800">
                <a:solidFill>
                  <a:srgbClr val="00000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s</a:t>
            </a:r>
            <a:r>
              <a:rPr lang="en-US" sz="800">
                <a:solidFill>
                  <a:srgbClr val="00000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 ao segundo semestre.</a:t>
            </a:r>
            <a:endParaRPr lang="en-US" sz="800">
              <a:solidFill>
                <a:srgbClr val="000000"/>
              </a:solidFill>
              <a:latin typeface="Century Gothic" panose="020B0502020202020204" pitchFamily="34" charset="0"/>
              <a:cs typeface="Century Gothic" panose="020B0502020202020204" pitchFamily="34" charset="0"/>
              <a:sym typeface="+mn-ea"/>
            </a:endParaRPr>
          </a:p>
          <a:p>
            <a:pPr indent="0">
              <a:buNone/>
            </a:pPr>
            <a:r>
              <a:rPr lang="pt-BR" sz="800" dirty="0">
                <a:latin typeface="Century Gothic" panose="020B0502020202020204" pitchFamily="34" charset="0"/>
                <a:sym typeface="+mn-ea"/>
              </a:rPr>
              <a:t>Fonte: PROEX. Org.: DIPLAN/COPLAN/PROAP.</a:t>
            </a:r>
            <a:endParaRPr lang="pt-BR" altLang="en-US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em andamento por  ano.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aprovadas por  ano.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57200" y="6400165"/>
            <a:ext cx="795909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  <a:sym typeface="+mn-ea"/>
              </a:rPr>
              <a:t>Notas: Ações de extensão e cultura aprovadas foram contabilizadas pela data de início da execução prevista.  Na contabilização das ações de extensão e cultura estão inclusos os programas e projetos do PROEXT. </a:t>
            </a:r>
            <a:r>
              <a:rPr lang="pt-BR" sz="800" dirty="0">
                <a:latin typeface="Century Gothic" panose="020B0502020202020204" pitchFamily="34" charset="0"/>
                <a:sym typeface="+mn-ea"/>
              </a:rPr>
              <a:t>Em 2017 e 2018, não houve edital de oferta do PROEXT.</a:t>
            </a:r>
            <a:endParaRPr lang="pt-BR" sz="800" dirty="0">
              <a:latin typeface="Century Gothic" panose="020B0502020202020204" pitchFamily="34" charset="0"/>
              <a:sym typeface="+mn-ea"/>
            </a:endParaRPr>
          </a:p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296" name="Gráfico 45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12" name="Gráfico 79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Vagas ofertadas nos cursos do eixo Cursinho Pré-Vestibular e Enem.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de alunos matriculados nos cursos do eixo Cursinho Pré-Vestibular e Enem.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Espaço Reservado para Texto 5"/>
          <p:cNvSpPr txBox="1"/>
          <p:nvPr/>
        </p:nvSpPr>
        <p:spPr>
          <a:xfrm>
            <a:off x="395536" y="4005064"/>
            <a:ext cx="3672408" cy="576064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pt-BR" sz="1400" b="1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Alunos Beneficiados com bolsa nos cursos do eixo Cursinho Pré-Vestibular e Enem.</a:t>
            </a:r>
            <a:endParaRPr kumimoji="0" lang="pt-BR" sz="1400" b="1" i="0" kern="1200" cap="none" spc="0" normalizeH="0" baseline="0" noProof="0" dirty="0">
              <a:solidFill>
                <a:schemeClr val="bg1"/>
              </a:solidFill>
              <a:latin typeface="Tw Cen MT" panose="020B06020201040206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Espaço Reservado para Texto 5"/>
          <p:cNvSpPr txBox="1"/>
          <p:nvPr/>
        </p:nvSpPr>
        <p:spPr>
          <a:xfrm>
            <a:off x="4427984" y="4005064"/>
            <a:ext cx="3600400" cy="639762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pt-BR" sz="1400" b="1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Valor arrecadado nos cursos do eixo Cursinho Pré-Vestibular e Enem.</a:t>
            </a:r>
            <a:endParaRPr kumimoji="0" lang="pt-BR" sz="1400" b="1" i="0" kern="1200" cap="none" spc="0" normalizeH="0" baseline="0" noProof="0" dirty="0">
              <a:solidFill>
                <a:schemeClr val="bg1"/>
              </a:solidFill>
              <a:latin typeface="Tw Cen MT" panose="020B0602020104020603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Espaço Reservado para Conteúdo 4"/>
          <p:cNvGraphicFramePr/>
          <p:nvPr>
            <p:ph sz="half" idx="2"/>
          </p:nvPr>
        </p:nvGraphicFramePr>
        <p:xfrm>
          <a:off x="457200" y="2174875"/>
          <a:ext cx="3657600" cy="1318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265"/>
                <a:gridCol w="596900"/>
                <a:gridCol w="597535"/>
                <a:gridCol w="596900"/>
              </a:tblGrid>
              <a:tr h="254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Cursinho-Pré Vestibular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2016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2017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2018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Intensivo Enem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70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70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70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Intesivo UFGD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70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120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120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Total de Vagas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140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190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190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pt-BR" altLang="en-US" sz="800"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Espaço Reservado para Conteúdo 7"/>
          <p:cNvGraphicFramePr/>
          <p:nvPr>
            <p:ph sz="quarter" idx="4"/>
          </p:nvPr>
        </p:nvGraphicFramePr>
        <p:xfrm>
          <a:off x="4419600" y="2174875"/>
          <a:ext cx="3657600" cy="159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265"/>
                <a:gridCol w="596900"/>
                <a:gridCol w="597535"/>
                <a:gridCol w="596900"/>
              </a:tblGrid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Mês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2016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2017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2018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Intensivo Enem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65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69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73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Intesivo UFGD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71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119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106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Total de Vagas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136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188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entury Gothic" panose="020B0502020202020204" pitchFamily="34" charset="0"/>
                        </a:rPr>
                        <a:t>179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5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pt-BR" altLang="en-US" sz="800"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pt-BR" altLang="en-US" sz="800"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/>
          <p:nvPr/>
        </p:nvGraphicFramePr>
        <p:xfrm>
          <a:off x="395605" y="4580890"/>
          <a:ext cx="3671570" cy="1595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250"/>
                <a:gridCol w="599440"/>
                <a:gridCol w="599440"/>
                <a:gridCol w="599440"/>
              </a:tblGrid>
              <a:tr h="3086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Mês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2016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2017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2018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Intensivo Enem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86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Intesivo UFGD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92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Total de Vagas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941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/>
          <p:nvPr/>
        </p:nvGraphicFramePr>
        <p:xfrm>
          <a:off x="4427855" y="4644390"/>
          <a:ext cx="3600450" cy="145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055"/>
                <a:gridCol w="588010"/>
                <a:gridCol w="587375"/>
                <a:gridCol w="588010"/>
              </a:tblGrid>
              <a:tr h="2393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Mês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2016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2017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2018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1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Intensivo Enem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R$ 12.600,00 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R$ 13.600,00 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R$ 12.800,00 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1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Intesivo UFGD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R$ 14.200,00 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R$ 23.600,00 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R$ 19.400,00 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1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Total de Vagas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R$ 26.800,00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R$ 37.200,00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R$ 32.200,00 </a:t>
                      </a:r>
                      <a:endParaRPr lang="en-US" altLang="en-US" sz="800" b="1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16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pt-BR" altLang="en-US" sz="800"/>
                    </a:p>
                  </a:txBody>
                  <a:tcPr marL="12700" marR="12700" marT="12700" vert="horz" anchor="b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800" b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Caixa de Texto 5"/>
          <p:cNvSpPr txBox="1"/>
          <p:nvPr/>
        </p:nvSpPr>
        <p:spPr>
          <a:xfrm>
            <a:off x="376555" y="6629400"/>
            <a:ext cx="2416810" cy="2139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>
              <a:buNone/>
            </a:pPr>
            <a:r>
              <a:rPr lang="pt-BR" sz="800" dirty="0">
                <a:latin typeface="Century Gothic" panose="020B0502020202020204" pitchFamily="34" charset="0"/>
                <a:sym typeface="+mn-ea"/>
              </a:rPr>
              <a:t>Fonte: PROEX. Org.: DIPLAN/COPLAN/PROAP.</a:t>
            </a:r>
            <a:endParaRPr lang="pt-BR" altLang="en-US" sz="800" dirty="0">
              <a:latin typeface="Century Gothic" panose="020B0502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56210" y="1535430"/>
            <a:ext cx="412369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Valor Total Pago aos bolsistas da PIBEX.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88180" y="1535430"/>
            <a:ext cx="385635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de Bolsas PIBEX concedidas.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698007" name="Gráfico 6"/>
          <p:cNvGraphicFramePr/>
          <p:nvPr>
            <p:ph sz="half" idx="2"/>
          </p:nvPr>
        </p:nvGraphicFramePr>
        <p:xfrm>
          <a:off x="70485" y="2174875"/>
          <a:ext cx="4210050" cy="426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698008" name="Gráfico 6"/>
          <p:cNvGraphicFramePr/>
          <p:nvPr>
            <p:ph sz="quarter" idx="4"/>
          </p:nvPr>
        </p:nvGraphicFramePr>
        <p:xfrm>
          <a:off x="4219575" y="2174875"/>
          <a:ext cx="4190365" cy="3883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 de Texto 4"/>
          <p:cNvSpPr txBox="1"/>
          <p:nvPr/>
        </p:nvSpPr>
        <p:spPr>
          <a:xfrm>
            <a:off x="313690" y="6627495"/>
            <a:ext cx="2416810" cy="2139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>
              <a:buNone/>
            </a:pPr>
            <a:r>
              <a:rPr lang="pt-BR" sz="800" dirty="0">
                <a:latin typeface="Century Gothic" panose="020B0502020202020204" pitchFamily="34" charset="0"/>
                <a:sym typeface="+mn-ea"/>
              </a:rPr>
              <a:t>Fonte: PROEX. Org.: DIPLAN/COPLAN/PROAP.</a:t>
            </a:r>
            <a:endParaRPr lang="pt-BR" altLang="en-US" sz="800" dirty="0">
              <a:latin typeface="Century Gothic" panose="020B0502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PROEX</a:t>
            </a:r>
            <a:endParaRPr lang="pt-BR" altLang="en-US" sz="3600"/>
          </a:p>
        </p:txBody>
      </p:sp>
      <p:graphicFrame>
        <p:nvGraphicFramePr>
          <p:cNvPr id="62699208" name="Gráfico 9"/>
          <p:cNvGraphicFramePr/>
          <p:nvPr>
            <p:ph sz="half" idx="2"/>
          </p:nvPr>
        </p:nvGraphicFramePr>
        <p:xfrm>
          <a:off x="156210" y="2174875"/>
          <a:ext cx="4123690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699210" name="Gráfico 12"/>
          <p:cNvGraphicFramePr/>
          <p:nvPr>
            <p:ph sz="quarter" idx="4"/>
          </p:nvPr>
        </p:nvGraphicFramePr>
        <p:xfrm>
          <a:off x="4488180" y="2174875"/>
          <a:ext cx="3856355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Texto 5"/>
          <p:cNvSpPr>
            <a:spLocks noGrp="1"/>
          </p:cNvSpPr>
          <p:nvPr/>
        </p:nvSpPr>
        <p:spPr>
          <a:xfrm>
            <a:off x="156210" y="1535430"/>
            <a:ext cx="4123690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Bolsas PIBEX concedidas por faculdade em 2018.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88180" y="1535430"/>
            <a:ext cx="385635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(%) Quantidade Bolsas PIBEX concedidas por faculdade em 2018.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9" name="Caixa de Texto 8"/>
          <p:cNvSpPr txBox="1"/>
          <p:nvPr/>
        </p:nvSpPr>
        <p:spPr>
          <a:xfrm>
            <a:off x="156845" y="6536690"/>
            <a:ext cx="804989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800">
                <a:latin typeface="Century Gothic" panose="020B0502020202020204" pitchFamily="34" charset="0"/>
                <a:cs typeface="Century Gothic" panose="020B0502020202020204" pitchFamily="34" charset="0"/>
              </a:rPr>
              <a:t>Nota: Para consolidação dos dados foi considerado o número de bolsas ativas até a data de término da bolsa.</a:t>
            </a:r>
            <a:endParaRPr lang="pt-BR" altLang="en-US" sz="80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sz="800" dirty="0"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Fonte: PROEX.   Org.: DIPLAN/COPLAN/PROAP.</a:t>
            </a:r>
            <a:endParaRPr lang="pt-BR" altLang="en-US" sz="80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9900" y="16510"/>
            <a:ext cx="7620000" cy="944245"/>
          </a:xfrm>
        </p:spPr>
        <p:txBody>
          <a:bodyPr/>
          <a:p>
            <a:r>
              <a:rPr lang="pt-BR" sz="38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PROEX</a:t>
            </a:r>
            <a:endParaRPr lang="pt-BR" altLang="en-US" sz="3200"/>
          </a:p>
        </p:txBody>
      </p:sp>
      <p:graphicFrame>
        <p:nvGraphicFramePr>
          <p:cNvPr id="62699209" name="Gráfico 11"/>
          <p:cNvGraphicFramePr/>
          <p:nvPr>
            <p:ph sz="half" idx="2"/>
          </p:nvPr>
        </p:nvGraphicFramePr>
        <p:xfrm>
          <a:off x="541655" y="1600200"/>
          <a:ext cx="7475220" cy="479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41655" y="1021080"/>
            <a:ext cx="7473950" cy="579120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Quantidade Bolsas PIBEX concedidas por curso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aixa de Texto 7"/>
          <p:cNvSpPr txBox="1"/>
          <p:nvPr/>
        </p:nvSpPr>
        <p:spPr>
          <a:xfrm>
            <a:off x="398145" y="6559550"/>
            <a:ext cx="7475220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sz="750" dirty="0">
                <a:latin typeface="Century Gothic" panose="020B0502020202020204" pitchFamily="34" charset="0"/>
                <a:sym typeface="+mn-ea"/>
              </a:rPr>
              <a:t>Notas: Para consolidação dos dados foi considerado o número de bolsas ativas até a data de término da bolsa. </a:t>
            </a:r>
            <a:endParaRPr lang="pt-BR" sz="750" dirty="0">
              <a:latin typeface="Century Gothic" panose="020B0502020202020204" pitchFamily="34" charset="0"/>
              <a:sym typeface="+mn-ea"/>
            </a:endParaRPr>
          </a:p>
          <a:p>
            <a:r>
              <a:rPr lang="pt-BR" sz="750" dirty="0">
                <a:latin typeface="Century Gothic" panose="020B0502020202020204" pitchFamily="34" charset="0"/>
                <a:sym typeface="+mn-ea"/>
              </a:rPr>
              <a:t>Fonte: PROEX.  Org.: DIPLAN/COPLAN/PROAP.</a:t>
            </a:r>
            <a:endParaRPr lang="pt-BR" altLang="en-US" sz="75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30200" y="1535430"/>
            <a:ext cx="393319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Valor Total Pago aos bolsistas da Cultura em 2018.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53890" y="1535430"/>
            <a:ext cx="396494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de Bolsas Cultura concedidas ativas.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30200" y="6416040"/>
            <a:ext cx="80886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  <a:sym typeface="+mn-ea"/>
              </a:rPr>
              <a:t>Nota: Em 2017, devido ao remanejamento de três bolsas Cultura que não foram ofertadas no 1º semestre de 2017 , a quantidade de bolsas  concedidas nos meses de out/17, </a:t>
            </a:r>
            <a:r>
              <a:rPr lang="pt-BR" sz="800" dirty="0" err="1">
                <a:latin typeface="Century Gothic" panose="020B0502020202020204" pitchFamily="34" charset="0"/>
                <a:sym typeface="+mn-ea"/>
              </a:rPr>
              <a:t>nov</a:t>
            </a:r>
            <a:r>
              <a:rPr lang="pt-BR" sz="800" dirty="0">
                <a:latin typeface="Century Gothic" panose="020B0502020202020204" pitchFamily="34" charset="0"/>
                <a:sym typeface="+mn-ea"/>
              </a:rPr>
              <a:t>/17 e dez/17 ultrapassa a quantidade de bolsas ofertadas.</a:t>
            </a:r>
            <a:endParaRPr lang="pt-BR" sz="800" dirty="0">
              <a:latin typeface="Century Gothic" panose="020B0502020202020204" pitchFamily="34" charset="0"/>
            </a:endParaRPr>
          </a:p>
          <a:p>
            <a:r>
              <a:rPr lang="pt-BR" sz="800" dirty="0">
                <a:latin typeface="Century Gothic" panose="020B0502020202020204" pitchFamily="34" charset="0"/>
              </a:rPr>
              <a:t>Fonte: PROEX. 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62700055" name="Gráfico 6"/>
          <p:cNvGraphicFramePr/>
          <p:nvPr>
            <p:ph sz="half" idx="2"/>
          </p:nvPr>
        </p:nvGraphicFramePr>
        <p:xfrm>
          <a:off x="29845" y="2174875"/>
          <a:ext cx="4227830" cy="397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700056" name="Gráfico 6"/>
          <p:cNvGraphicFramePr/>
          <p:nvPr>
            <p:ph sz="quarter" idx="4"/>
          </p:nvPr>
        </p:nvGraphicFramePr>
        <p:xfrm>
          <a:off x="4191000" y="2224405"/>
          <a:ext cx="4227830" cy="397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PROEX</a:t>
            </a:r>
            <a:endParaRPr lang="pt-BR" altLang="en-US" sz="3600" b="1" dirty="0">
              <a:solidFill>
                <a:srgbClr val="FFC000"/>
              </a:solidFill>
              <a:latin typeface="Century Gothic" panose="020B0502020202020204" pitchFamily="34" charset="0"/>
              <a:sym typeface="+mn-ea"/>
            </a:endParaRPr>
          </a:p>
        </p:txBody>
      </p:sp>
      <p:graphicFrame>
        <p:nvGraphicFramePr>
          <p:cNvPr id="62701256" name="Gráfico 5"/>
          <p:cNvGraphicFramePr/>
          <p:nvPr>
            <p:ph sz="half" idx="2"/>
          </p:nvPr>
        </p:nvGraphicFramePr>
        <p:xfrm>
          <a:off x="173355" y="2174875"/>
          <a:ext cx="4061460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701258" name="Gráfico 8"/>
          <p:cNvGraphicFramePr/>
          <p:nvPr>
            <p:ph sz="quarter" idx="4"/>
          </p:nvPr>
        </p:nvGraphicFramePr>
        <p:xfrm>
          <a:off x="4419600" y="2174875"/>
          <a:ext cx="3933825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Texto 5"/>
          <p:cNvSpPr>
            <a:spLocks noGrp="1"/>
          </p:cNvSpPr>
          <p:nvPr/>
        </p:nvSpPr>
        <p:spPr>
          <a:xfrm>
            <a:off x="173990" y="1535430"/>
            <a:ext cx="4060825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bolsas Cultura concedidas por faculdade em 2018.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430"/>
            <a:ext cx="387350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(%) Quantidade bolsas Cultura concedidas por faculdade em 2018.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6"/>
          <p:cNvSpPr txBox="1"/>
          <p:nvPr/>
        </p:nvSpPr>
        <p:spPr>
          <a:xfrm>
            <a:off x="242570" y="6485255"/>
            <a:ext cx="80498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pt-BR" sz="800" dirty="0">
                <a:latin typeface="Century Gothic" panose="020B0502020202020204" pitchFamily="34" charset="0"/>
              </a:rPr>
              <a:t>Notas: Para consolidação dos dados foi considerado o número de bolsas ativas até a data de término da bolsa. </a:t>
            </a:r>
            <a:endParaRPr lang="pt-BR" sz="800" dirty="0">
              <a:latin typeface="Century Gothic" panose="020B0502020202020204" pitchFamily="34" charset="0"/>
            </a:endParaRPr>
          </a:p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PROEX</a:t>
            </a:r>
            <a:endParaRPr lang="pt-BR" altLang="en-US" sz="3600"/>
          </a:p>
        </p:txBody>
      </p:sp>
      <p:graphicFrame>
        <p:nvGraphicFramePr>
          <p:cNvPr id="62701257" name="Gráfico 7"/>
          <p:cNvGraphicFramePr/>
          <p:nvPr>
            <p:ph sz="half" idx="2"/>
          </p:nvPr>
        </p:nvGraphicFramePr>
        <p:xfrm>
          <a:off x="542925" y="2174875"/>
          <a:ext cx="7473315" cy="4065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42290" y="1535430"/>
            <a:ext cx="747395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Quantidade bolsas Cultura concedidas por curso em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aixa de Texto 7"/>
          <p:cNvSpPr txBox="1"/>
          <p:nvPr/>
        </p:nvSpPr>
        <p:spPr>
          <a:xfrm>
            <a:off x="542925" y="6527800"/>
            <a:ext cx="7473950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sz="750" dirty="0">
                <a:latin typeface="Century Gothic" panose="020B0502020202020204" pitchFamily="34" charset="0"/>
                <a:sym typeface="+mn-ea"/>
              </a:rPr>
              <a:t>Notas: Para consolidação dos dados foi considerado o número de bolsas ativas até a data de término da bolsa. As Bolsas Cultura se iniciaram em 2012. </a:t>
            </a:r>
            <a:endParaRPr lang="pt-BR" sz="750" dirty="0">
              <a:latin typeface="Century Gothic" panose="020B0502020202020204" pitchFamily="34" charset="0"/>
            </a:endParaRPr>
          </a:p>
          <a:p>
            <a:r>
              <a:rPr lang="pt-BR" sz="750" dirty="0">
                <a:latin typeface="Century Gothic" panose="020B0502020202020204" pitchFamily="34" charset="0"/>
                <a:sym typeface="+mn-ea"/>
              </a:rPr>
              <a:t>Fonte: PROEX. Org.: DIPLAN/COPLAN/PROAP.</a:t>
            </a:r>
            <a:endParaRPr lang="pt-BR" altLang="en-US" sz="75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PROEX</a:t>
            </a:r>
            <a:endParaRPr lang="pt-BR" altLang="en-US" sz="3600"/>
          </a:p>
        </p:txBody>
      </p:sp>
      <p:graphicFrame>
        <p:nvGraphicFramePr>
          <p:cNvPr id="62702207" name="Gráfico 6"/>
          <p:cNvGraphicFramePr/>
          <p:nvPr>
            <p:ph sz="half" idx="2"/>
          </p:nvPr>
        </p:nvGraphicFramePr>
        <p:xfrm>
          <a:off x="26035" y="2174875"/>
          <a:ext cx="4209415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702208" name="Gráfico 6"/>
          <p:cNvGraphicFramePr/>
          <p:nvPr>
            <p:ph sz="quarter" idx="4"/>
          </p:nvPr>
        </p:nvGraphicFramePr>
        <p:xfrm>
          <a:off x="4163695" y="2174875"/>
          <a:ext cx="4221480" cy="38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Texto 5"/>
          <p:cNvSpPr>
            <a:spLocks noGrp="1"/>
          </p:cNvSpPr>
          <p:nvPr/>
        </p:nvSpPr>
        <p:spPr>
          <a:xfrm>
            <a:off x="173990" y="1535430"/>
            <a:ext cx="4060825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Valor Total Pago aos bolsistas do Eixo Habilidades.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430"/>
            <a:ext cx="393382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de Bolsas do Eixo Habilidades concedidas.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9" name="Caixa de Texto 8"/>
          <p:cNvSpPr txBox="1"/>
          <p:nvPr/>
        </p:nvSpPr>
        <p:spPr>
          <a:xfrm>
            <a:off x="276860" y="6473825"/>
            <a:ext cx="807656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800"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Nota: Para consolidação dos dados foi considerado o número de bolsas ativas até a data de término da bolsa.</a:t>
            </a:r>
            <a:endParaRPr lang="pt-BR" altLang="en-US" sz="80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800">
                <a:latin typeface="Century Gothic" panose="020B0502020202020204" pitchFamily="34" charset="0"/>
                <a:cs typeface="Century Gothic" panose="020B0502020202020204" pitchFamily="34" charset="0"/>
              </a:rPr>
              <a:t>Fonte: PROEX.   Org.: DIPLAN/COPLAN/PROAP. </a:t>
            </a:r>
            <a:endParaRPr lang="pt-BR" altLang="en-US" sz="80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50825" y="1535430"/>
            <a:ext cx="392366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Valor Total Pago aos Bolsistas Formadores.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430"/>
            <a:ext cx="390588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de Bolsas Formadores concedidas.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825" y="6630670"/>
            <a:ext cx="8007350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695959" name="Gráfico 6"/>
          <p:cNvGraphicFramePr/>
          <p:nvPr>
            <p:ph sz="half" idx="2"/>
          </p:nvPr>
        </p:nvGraphicFramePr>
        <p:xfrm>
          <a:off x="635" y="2174875"/>
          <a:ext cx="4227830" cy="4312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695960" name="Gráfico 6"/>
          <p:cNvGraphicFramePr/>
          <p:nvPr>
            <p:ph sz="quarter" idx="4"/>
          </p:nvPr>
        </p:nvGraphicFramePr>
        <p:xfrm>
          <a:off x="4131310" y="2174875"/>
          <a:ext cx="4207510" cy="412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PROEX</a:t>
            </a:r>
            <a:endParaRPr lang="pt-BR" altLang="en-US" sz="3600"/>
          </a:p>
        </p:txBody>
      </p:sp>
      <p:graphicFrame>
        <p:nvGraphicFramePr>
          <p:cNvPr id="62697088" name="Gráfico 6"/>
          <p:cNvGraphicFramePr/>
          <p:nvPr>
            <p:ph sz="half" idx="2"/>
          </p:nvPr>
        </p:nvGraphicFramePr>
        <p:xfrm>
          <a:off x="250825" y="2174875"/>
          <a:ext cx="3923030" cy="382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697087" name="Gráfico 6"/>
          <p:cNvGraphicFramePr/>
          <p:nvPr>
            <p:ph sz="quarter" idx="4"/>
          </p:nvPr>
        </p:nvGraphicFramePr>
        <p:xfrm>
          <a:off x="4419600" y="2174875"/>
          <a:ext cx="3905250" cy="382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50825" y="1535430"/>
            <a:ext cx="392366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Quantidade de Bolsas Formadores em Línguas concedidas.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/>
        </p:nvSpPr>
        <p:spPr>
          <a:xfrm>
            <a:off x="4419600" y="1535430"/>
            <a:ext cx="3905885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Valor Total Pago aos bolsistas Formadores em Línguas.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9" name="Caixa de Texto 8"/>
          <p:cNvSpPr txBox="1"/>
          <p:nvPr/>
        </p:nvSpPr>
        <p:spPr>
          <a:xfrm>
            <a:off x="250825" y="6425565"/>
            <a:ext cx="807339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800">
                <a:latin typeface="Century Gothic" panose="020B0502020202020204" pitchFamily="34" charset="0"/>
                <a:cs typeface="Century Gothic" panose="020B0502020202020204" pitchFamily="34" charset="0"/>
              </a:rPr>
              <a:t>Nota: Para consolidação dos dados foi considerado o número de bolsas ativas até a data de término da bolsa.</a:t>
            </a:r>
            <a:endParaRPr lang="pt-BR" altLang="en-US" sz="80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800">
                <a:latin typeface="Century Gothic" panose="020B0502020202020204" pitchFamily="34" charset="0"/>
                <a:cs typeface="Century Gothic" panose="020B0502020202020204" pitchFamily="34" charset="0"/>
              </a:rPr>
              <a:t>Fonte: PROEX. Org.: DIPLAN/COPLAN/PROAP.</a:t>
            </a:r>
            <a:endParaRPr lang="pt-BR" altLang="en-US" sz="80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003618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execução por ano e modalidade.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003618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concluídas por ano e modalidade.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7200" y="6452870"/>
            <a:ext cx="761936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  <a:sym typeface="+mn-ea"/>
              </a:rPr>
              <a:t>Notas: Nas ações de extensão e cultura em execução estão contempladas as ações concluídas e as ações em andamento. Na contabilização das ações de extensão e cultura estão inclusos os programas e projetos do PROEXT. </a:t>
            </a:r>
            <a:r>
              <a:rPr lang="pt-BR" sz="800" dirty="0">
                <a:latin typeface="Century Gothic" panose="020B0502020202020204" pitchFamily="34" charset="0"/>
                <a:sym typeface="+mn-ea"/>
              </a:rPr>
              <a:t>Em 2017 e 2018, não houve edital de oferta do PROEXT.</a:t>
            </a:r>
            <a:endParaRPr lang="pt-BR" sz="800" dirty="0">
              <a:latin typeface="Century Gothic" panose="020B0502020202020204" pitchFamily="34" charset="0"/>
              <a:sym typeface="+mn-ea"/>
            </a:endParaRPr>
          </a:p>
          <a:p>
            <a:r>
              <a:rPr lang="pt-BR" sz="800" dirty="0">
                <a:latin typeface="Century Gothic" panose="020B0502020202020204" pitchFamily="34" charset="0"/>
                <a:sym typeface="+mn-ea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>
          <a:xfrm>
            <a:off x="457200" y="33020"/>
            <a:ext cx="7620000" cy="918845"/>
          </a:xfrm>
        </p:spPr>
        <p:txBody>
          <a:bodyPr/>
          <a:lstStyle/>
          <a:p>
            <a:r>
              <a:rPr lang="pt-BR" sz="3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Gráfico 33"/>
          <p:cNvGraphicFramePr/>
          <p:nvPr>
            <p:ph sz="half" idx="2"/>
          </p:nvPr>
        </p:nvGraphicFramePr>
        <p:xfrm>
          <a:off x="457200" y="1643380"/>
          <a:ext cx="3657600" cy="4666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288" name="Gráfico 26"/>
          <p:cNvGraphicFramePr/>
          <p:nvPr>
            <p:ph sz="quarter" idx="4"/>
          </p:nvPr>
        </p:nvGraphicFramePr>
        <p:xfrm>
          <a:off x="4419600" y="1643380"/>
          <a:ext cx="3657600" cy="4665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42290" y="1535430"/>
            <a:ext cx="747395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Recursos Previstos da UFGD para Ações de Extensão e Cultura por ano.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707151" name="Gráfico 5"/>
          <p:cNvGraphicFramePr/>
          <p:nvPr>
            <p:ph sz="half" idx="2"/>
          </p:nvPr>
        </p:nvGraphicFramePr>
        <p:xfrm>
          <a:off x="542290" y="2174875"/>
          <a:ext cx="7473950" cy="434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" name="Caixa de Texto 1"/>
          <p:cNvSpPr txBox="1"/>
          <p:nvPr/>
        </p:nvSpPr>
        <p:spPr>
          <a:xfrm>
            <a:off x="457200" y="6631940"/>
            <a:ext cx="2416810" cy="2139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pt-BR" altLang="en-US" sz="800"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Fonte: PROEX. Org.: DIPLAN/COPLAN/PROAP.</a:t>
            </a:r>
            <a:endParaRPr lang="pt-BR" altLang="en-US" sz="800">
              <a:latin typeface="Century Gothic" panose="020B0502020202020204" pitchFamily="34" charset="0"/>
              <a:cs typeface="Century Gothic" panose="020B0502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93090" y="1535430"/>
            <a:ext cx="748347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Oficinas Realizadas pela Cultura – PROEX.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92455" y="6405880"/>
            <a:ext cx="741362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800" dirty="0">
                <a:latin typeface="Century Gothic" panose="020B0502020202020204" pitchFamily="34" charset="0"/>
                <a:sym typeface="+mn-ea"/>
              </a:rPr>
              <a:t>Nota: Considerou-se como critério na consolidação das informações as Oficinas realizadas pela Coordenadoria de Cultura - COC/PROEX/UFGD, tendo como suporte o constante acompanhamento de bolsistas especializados na área temática de cada oficina.</a:t>
            </a:r>
            <a:endParaRPr lang="pt-BR" sz="800" dirty="0">
              <a:latin typeface="Century Gothic" panose="020B0502020202020204" pitchFamily="34" charset="0"/>
            </a:endParaRPr>
          </a:p>
          <a:p>
            <a:pPr algn="l"/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1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703322" name="Gráfico 5"/>
          <p:cNvGraphicFramePr/>
          <p:nvPr>
            <p:ph sz="half" idx="2"/>
          </p:nvPr>
        </p:nvGraphicFramePr>
        <p:xfrm>
          <a:off x="593090" y="2174875"/>
          <a:ext cx="7485380" cy="391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004570"/>
            <a:ext cx="3657600" cy="544830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em andamento por ano e modalidade.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987425"/>
            <a:ext cx="3657600" cy="56197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Ações de Extensão e Cultura aprovadas por ano e modalidade.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68300" y="6668770"/>
            <a:ext cx="7708900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2" name="Título 4"/>
          <p:cNvSpPr>
            <a:spLocks noGrp="1"/>
          </p:cNvSpPr>
          <p:nvPr>
            <p:ph type="title"/>
          </p:nvPr>
        </p:nvSpPr>
        <p:spPr>
          <a:xfrm>
            <a:off x="457200" y="24765"/>
            <a:ext cx="7620000" cy="962660"/>
          </a:xfrm>
        </p:spPr>
        <p:txBody>
          <a:bodyPr/>
          <a:lstStyle/>
          <a:p>
            <a:r>
              <a:rPr lang="pt-BR" sz="3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2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308" name="Gráfico 64"/>
          <p:cNvGraphicFramePr/>
          <p:nvPr>
            <p:ph sz="half" idx="2"/>
          </p:nvPr>
        </p:nvGraphicFramePr>
        <p:xfrm>
          <a:off x="457200" y="1549400"/>
          <a:ext cx="3657600" cy="4975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19" name="Gráfico 88"/>
          <p:cNvGraphicFramePr/>
          <p:nvPr>
            <p:ph sz="quarter" idx="4"/>
          </p:nvPr>
        </p:nvGraphicFramePr>
        <p:xfrm>
          <a:off x="4419600" y="1549400"/>
          <a:ext cx="3657600" cy="497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89865" y="1388745"/>
            <a:ext cx="395859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em execução por ano e modalidade.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359275" y="1388745"/>
            <a:ext cx="400304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concluídas por ano e modalidade.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9080" y="6455410"/>
            <a:ext cx="79305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  <a:sym typeface="+mn-ea"/>
              </a:rPr>
              <a:t>Notas: Nas ações de extensão e cultura em execução estão contempladas as ações concluídas e as ações em andamento. Na contabilização das ações de extensão e cultura estão inclusos os programas e projetos do PROEXT. </a:t>
            </a:r>
            <a:r>
              <a:rPr lang="pt-BR" sz="800" dirty="0">
                <a:latin typeface="Century Gothic" panose="020B0502020202020204" pitchFamily="34" charset="0"/>
                <a:sym typeface="+mn-ea"/>
              </a:rPr>
              <a:t>Em 2017 e 2018, não houve edital de oferta do PROEXT.</a:t>
            </a:r>
            <a:endParaRPr lang="pt-BR" sz="800" dirty="0">
              <a:latin typeface="Century Gothic" panose="020B0502020202020204" pitchFamily="34" charset="0"/>
              <a:sym typeface="+mn-ea"/>
            </a:endParaRPr>
          </a:p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>
          <a:xfrm>
            <a:off x="457200" y="153353"/>
            <a:ext cx="7620000" cy="1143000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768170" name="Gráfico 36"/>
          <p:cNvGraphicFramePr/>
          <p:nvPr>
            <p:ph sz="half" idx="2"/>
          </p:nvPr>
        </p:nvGraphicFramePr>
        <p:xfrm>
          <a:off x="30480" y="2174875"/>
          <a:ext cx="4173855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768177" name="Gráfico 29"/>
          <p:cNvGraphicFramePr/>
          <p:nvPr>
            <p:ph sz="quarter" idx="4"/>
          </p:nvPr>
        </p:nvGraphicFramePr>
        <p:xfrm>
          <a:off x="4290695" y="2174875"/>
          <a:ext cx="4140200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08280" y="1535430"/>
            <a:ext cx="393255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em andamento por ano e modalidade.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350385" y="1535430"/>
            <a:ext cx="398526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</a:t>
            </a:r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de Ações de Extensão e Cultura 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aprovadas </a:t>
            </a:r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por ano e modalidade. </a:t>
            </a:r>
            <a:endParaRPr lang="pt-BR" sz="1400" dirty="0">
              <a:solidFill>
                <a:schemeClr val="bg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Gráfico 48"/>
          <p:cNvGraphicFramePr/>
          <p:nvPr>
            <p:ph sz="half" idx="2"/>
          </p:nvPr>
        </p:nvGraphicFramePr>
        <p:xfrm>
          <a:off x="5715" y="2174875"/>
          <a:ext cx="4207510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7" name="Gráfico 80"/>
          <p:cNvGraphicFramePr/>
          <p:nvPr>
            <p:ph sz="quarter" idx="4"/>
          </p:nvPr>
        </p:nvGraphicFramePr>
        <p:xfrm>
          <a:off x="4213225" y="2174875"/>
          <a:ext cx="4225925" cy="395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208280" y="6398895"/>
            <a:ext cx="8127365" cy="46037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800" dirty="0">
                <a:latin typeface="Century Gothic" panose="020B0502020202020204" pitchFamily="34" charset="0"/>
                <a:sym typeface="+mn-ea"/>
              </a:rPr>
              <a:t>Notas: Nas ações de extensão e cultura em execução estão contempladas as ações concluídas e as ações em andamento. Na contabilização das ações de extensão e cultura estão inclusos os programas e projetos do PROEXT. </a:t>
            </a:r>
            <a:r>
              <a:rPr lang="pt-BR" sz="800" dirty="0">
                <a:latin typeface="Century Gothic" panose="020B0502020202020204" pitchFamily="34" charset="0"/>
                <a:sym typeface="+mn-ea"/>
              </a:rPr>
              <a:t>Em 2017 e 2018, não houve edital de oferta do PROEXT.</a:t>
            </a:r>
            <a:endParaRPr lang="pt-BR" sz="800" dirty="0">
              <a:latin typeface="Century Gothic" panose="020B0502020202020204" pitchFamily="34" charset="0"/>
              <a:sym typeface="+mn-ea"/>
            </a:endParaRPr>
          </a:p>
          <a:p>
            <a:r>
              <a:rPr lang="pt-BR" sz="800" dirty="0">
                <a:latin typeface="Century Gothic" panose="020B0502020202020204" pitchFamily="34" charset="0"/>
              </a:rPr>
              <a:t>Fonte: SIGPROJ/PROEX. 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em execução por unidade geral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concluídas por unidade geral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283" name="Gráfico 37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290" name="Gráfico 30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419711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em andamento por unidade geral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Quantidade de Ações de Extensão e Cultura aprovadas por unidade geral em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9711" y="6668095"/>
            <a:ext cx="3101528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2337298" name="Gráfico 49"/>
          <p:cNvGraphicFramePr/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2337314" name="Gráfico 81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13622</Words>
  <Application>WPS Presentation</Application>
  <PresentationFormat>Apresentação na tela (4:3)</PresentationFormat>
  <Paragraphs>1024</Paragraphs>
  <Slides>41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6" baseType="lpstr">
      <vt:lpstr>Arial</vt:lpstr>
      <vt:lpstr>SimSun</vt:lpstr>
      <vt:lpstr>Wingdings</vt:lpstr>
      <vt:lpstr>Century Gothic</vt:lpstr>
      <vt:lpstr>Calibri</vt:lpstr>
      <vt:lpstr>Agency FB</vt:lpstr>
      <vt:lpstr>Century Gothic</vt:lpstr>
      <vt:lpstr>Tw Cen MT</vt:lpstr>
      <vt:lpstr>Microsoft YaHei</vt:lpstr>
      <vt:lpstr/>
      <vt:lpstr>Arial Unicode MS</vt:lpstr>
      <vt:lpstr>Cambria</vt:lpstr>
      <vt:lpstr>Verdana</vt:lpstr>
      <vt:lpstr>Liberation Mono</vt:lpstr>
      <vt:lpstr>Adjacência</vt:lpstr>
      <vt:lpstr>Indicadores da    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fernandalanga</cp:lastModifiedBy>
  <cp:revision>1260</cp:revision>
  <cp:lastPrinted>2013-09-26T11:36:00Z</cp:lastPrinted>
  <dcterms:created xsi:type="dcterms:W3CDTF">2013-09-24T13:35:00Z</dcterms:created>
  <dcterms:modified xsi:type="dcterms:W3CDTF">2019-09-11T13:45:02Z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1046-11.2.0.8942</vt:lpwstr>
  </property>
</Properties>
</file>